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gif" ContentType="image/gif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91"/>
  </p:notesMasterIdLst>
  <p:sldIdLst>
    <p:sldId id="258" r:id="rId2"/>
    <p:sldId id="338" r:id="rId3"/>
    <p:sldId id="427" r:id="rId4"/>
    <p:sldId id="429" r:id="rId5"/>
    <p:sldId id="435" r:id="rId6"/>
    <p:sldId id="428" r:id="rId7"/>
    <p:sldId id="430" r:id="rId8"/>
    <p:sldId id="335" r:id="rId9"/>
    <p:sldId id="336" r:id="rId10"/>
    <p:sldId id="355" r:id="rId11"/>
    <p:sldId id="340" r:id="rId12"/>
    <p:sldId id="341" r:id="rId13"/>
    <p:sldId id="345" r:id="rId14"/>
    <p:sldId id="343" r:id="rId15"/>
    <p:sldId id="344" r:id="rId16"/>
    <p:sldId id="342" r:id="rId17"/>
    <p:sldId id="358" r:id="rId18"/>
    <p:sldId id="339" r:id="rId19"/>
    <p:sldId id="401" r:id="rId20"/>
    <p:sldId id="346" r:id="rId21"/>
    <p:sldId id="348" r:id="rId22"/>
    <p:sldId id="350" r:id="rId23"/>
    <p:sldId id="349" r:id="rId24"/>
    <p:sldId id="356" r:id="rId25"/>
    <p:sldId id="357" r:id="rId26"/>
    <p:sldId id="426" r:id="rId27"/>
    <p:sldId id="259" r:id="rId28"/>
    <p:sldId id="334" r:id="rId29"/>
    <p:sldId id="354" r:id="rId30"/>
    <p:sldId id="353" r:id="rId31"/>
    <p:sldId id="352" r:id="rId32"/>
    <p:sldId id="351" r:id="rId33"/>
    <p:sldId id="423" r:id="rId34"/>
    <p:sldId id="424" r:id="rId35"/>
    <p:sldId id="425" r:id="rId36"/>
    <p:sldId id="412" r:id="rId37"/>
    <p:sldId id="413" r:id="rId38"/>
    <p:sldId id="414" r:id="rId39"/>
    <p:sldId id="415" r:id="rId40"/>
    <p:sldId id="416" r:id="rId41"/>
    <p:sldId id="417" r:id="rId42"/>
    <p:sldId id="418" r:id="rId43"/>
    <p:sldId id="419" r:id="rId44"/>
    <p:sldId id="420" r:id="rId45"/>
    <p:sldId id="263" r:id="rId46"/>
    <p:sldId id="367" r:id="rId47"/>
    <p:sldId id="402" r:id="rId48"/>
    <p:sldId id="411" r:id="rId49"/>
    <p:sldId id="370" r:id="rId50"/>
    <p:sldId id="371" r:id="rId51"/>
    <p:sldId id="374" r:id="rId52"/>
    <p:sldId id="373" r:id="rId53"/>
    <p:sldId id="372" r:id="rId54"/>
    <p:sldId id="378" r:id="rId55"/>
    <p:sldId id="403" r:id="rId56"/>
    <p:sldId id="375" r:id="rId57"/>
    <p:sldId id="377" r:id="rId58"/>
    <p:sldId id="264" r:id="rId59"/>
    <p:sldId id="376" r:id="rId60"/>
    <p:sldId id="432" r:id="rId61"/>
    <p:sldId id="434" r:id="rId62"/>
    <p:sldId id="433" r:id="rId63"/>
    <p:sldId id="397" r:id="rId64"/>
    <p:sldId id="400" r:id="rId65"/>
    <p:sldId id="398" r:id="rId66"/>
    <p:sldId id="277" r:id="rId67"/>
    <p:sldId id="385" r:id="rId68"/>
    <p:sldId id="404" r:id="rId69"/>
    <p:sldId id="284" r:id="rId70"/>
    <p:sldId id="410" r:id="rId71"/>
    <p:sldId id="409" r:id="rId72"/>
    <p:sldId id="386" r:id="rId73"/>
    <p:sldId id="392" r:id="rId74"/>
    <p:sldId id="274" r:id="rId75"/>
    <p:sldId id="405" r:id="rId76"/>
    <p:sldId id="406" r:id="rId77"/>
    <p:sldId id="379" r:id="rId78"/>
    <p:sldId id="381" r:id="rId79"/>
    <p:sldId id="276" r:id="rId80"/>
    <p:sldId id="383" r:id="rId81"/>
    <p:sldId id="393" r:id="rId82"/>
    <p:sldId id="267" r:id="rId83"/>
    <p:sldId id="395" r:id="rId84"/>
    <p:sldId id="408" r:id="rId85"/>
    <p:sldId id="384" r:id="rId86"/>
    <p:sldId id="394" r:id="rId87"/>
    <p:sldId id="266" r:id="rId88"/>
    <p:sldId id="271" r:id="rId89"/>
    <p:sldId id="293" r:id="rId90"/>
  </p:sldIdLst>
  <p:sldSz cx="9144000" cy="6858000" type="screen4x3"/>
  <p:notesSz cx="6888163" cy="100203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5" autoAdjust="0"/>
    <p:restoredTop sz="93934" autoAdjust="0"/>
  </p:normalViewPr>
  <p:slideViewPr>
    <p:cSldViewPr>
      <p:cViewPr varScale="1">
        <p:scale>
          <a:sx n="109" d="100"/>
          <a:sy n="109" d="100"/>
        </p:scale>
        <p:origin x="-167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22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C548E230-589E-42B9-A2AD-F208D5FC9C17}" type="datetimeFigureOut">
              <a:rPr lang="ru-RU" smtClean="0"/>
              <a:pPr/>
              <a:t>18.05.2023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6AF1DCEB-E8F9-4463-9052-50AE825E60C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1DCEB-E8F9-4463-9052-50AE825E60CB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1DCEB-E8F9-4463-9052-50AE825E60CB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1DCEB-E8F9-4463-9052-50AE825E60CB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1DCEB-E8F9-4463-9052-50AE825E60CB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ertific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8077200" cy="338554"/>
          </a:xfrm>
          <a:prstGeom prst="rect">
            <a:avLst/>
          </a:prstGeom>
        </p:spPr>
        <p:txBody>
          <a:bodyPr wrap="square" lIns="91440" tIns="45720" rIns="91440" bIns="45720" anchor="t" anchorCtr="0"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33400" y="2675692"/>
            <a:ext cx="8077200" cy="769441"/>
          </a:xfrm>
          <a:prstGeom prst="rect">
            <a:avLst/>
          </a:prstGeom>
        </p:spPr>
        <p:txBody>
          <a:bodyPr wrap="square" lIns="91440" tIns="45720" rIns="91440" bIns="45720" anchor="t" anchorCtr="0">
            <a:noAutofit/>
          </a:bodyPr>
          <a:lstStyle>
            <a:lvl1pPr marL="0" indent="0" algn="ctr">
              <a:buNone/>
              <a:defRPr sz="4800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33400" y="2209800"/>
            <a:ext cx="8077200" cy="30777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33400" y="3578423"/>
            <a:ext cx="8077200" cy="76497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50292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0" y="50292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 spd="med">
    <p:zoom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zoom dir="in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50292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50292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00" r:id="rId3"/>
  </p:sldLayoutIdLst>
  <p:transition spd="med">
    <p:zoom dir="in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g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gif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gif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gif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gif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gif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gif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gif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gif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gi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68.gi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0" name="Picture 6" descr="&amp;Kcy;&amp;lcy;&amp;ucy;&amp;bcy;&amp;ncy;&amp;icy;&amp;chcy;&amp;kcy;&amp;icy;-&amp;scy;&amp;mcy;&amp;acy;&amp;jcy;&amp;lcy;&amp;icy;&amp;kcy;&amp;icy; &amp;kcy;&amp;acy;&amp;rcy;&amp;tcy;&amp;icy;&amp;ncy;&amp;kcy;&amp;icy;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28599"/>
            <a:ext cx="2667000" cy="2396133"/>
          </a:xfrm>
          <a:prstGeom prst="rect">
            <a:avLst/>
          </a:prstGeom>
          <a:noFill/>
        </p:spPr>
      </p:pic>
      <p:pic>
        <p:nvPicPr>
          <p:cNvPr id="62472" name="Picture 8" descr="C:\Users\Home\Рабочий стол\1573093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-1017694" y="3437044"/>
            <a:ext cx="4286250" cy="2555662"/>
          </a:xfrm>
          <a:prstGeom prst="rect">
            <a:avLst/>
          </a:prstGeom>
          <a:noFill/>
        </p:spPr>
      </p:pic>
      <p:pic>
        <p:nvPicPr>
          <p:cNvPr id="10" name="Picture 8" descr="C:\Users\Home\Рабочий стол\1573093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4973071">
            <a:off x="6193876" y="234313"/>
            <a:ext cx="4286250" cy="275878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362200"/>
            <a:ext cx="8229600" cy="3352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условий в </a:t>
            </a:r>
            <a:br>
              <a:rPr lang="ru-RU" sz="4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 «Ларичихинский детский сад», </a:t>
            </a:r>
            <a:br>
              <a:rPr lang="ru-RU" sz="4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соответствии с ФГОС ДО:</a:t>
            </a:r>
            <a:br>
              <a:rPr lang="ru-RU" sz="4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развивающая предметно-пространственная среда и укрепление материальной базы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9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9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9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9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9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900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29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9200" y="2438400"/>
            <a:ext cx="7315200" cy="381000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Заделка </a:t>
            </a:r>
            <a:r>
              <a:rPr lang="ru-RU" dirty="0" err="1" smtClean="0"/>
              <a:t>штробы</a:t>
            </a:r>
            <a:r>
              <a:rPr lang="ru-RU" dirty="0" smtClean="0"/>
              <a:t> – 1241 </a:t>
            </a:r>
            <a:r>
              <a:rPr lang="ru-RU" dirty="0" err="1" smtClean="0"/>
              <a:t>м.пог</a:t>
            </a:r>
            <a:r>
              <a:rPr lang="ru-RU" dirty="0" smtClean="0"/>
              <a:t>.;</a:t>
            </a:r>
          </a:p>
          <a:p>
            <a:r>
              <a:rPr lang="ru-RU" dirty="0" smtClean="0"/>
              <a:t>Покраска стен - 5220 м2;</a:t>
            </a:r>
          </a:p>
          <a:p>
            <a:r>
              <a:rPr lang="ru-RU" dirty="0" smtClean="0"/>
              <a:t>Покраска потолка – 913 м2;</a:t>
            </a:r>
          </a:p>
          <a:p>
            <a:r>
              <a:rPr lang="ru-RU" dirty="0" smtClean="0"/>
              <a:t>Оштукатуривание стен – более 1000 м2;</a:t>
            </a:r>
          </a:p>
          <a:p>
            <a:r>
              <a:rPr lang="ru-RU" dirty="0" smtClean="0"/>
              <a:t>Выравнивание стен – около 300 м2;</a:t>
            </a:r>
          </a:p>
          <a:p>
            <a:r>
              <a:rPr lang="ru-RU" dirty="0" smtClean="0"/>
              <a:t>Укладка ДСП (утепление пола) – </a:t>
            </a:r>
            <a:r>
              <a:rPr lang="ru-RU" sz="3100" dirty="0" smtClean="0"/>
              <a:t>418 м2,</a:t>
            </a:r>
          </a:p>
          <a:p>
            <a:r>
              <a:rPr lang="ru-RU" dirty="0" smtClean="0"/>
              <a:t>Укладка плинтуса -  500 </a:t>
            </a:r>
            <a:r>
              <a:rPr lang="ru-RU" dirty="0" err="1" smtClean="0"/>
              <a:t>пог</a:t>
            </a:r>
            <a:r>
              <a:rPr lang="ru-RU" dirty="0" smtClean="0"/>
              <a:t> м.;</a:t>
            </a:r>
          </a:p>
          <a:p>
            <a:r>
              <a:rPr lang="ru-RU" dirty="0" smtClean="0"/>
              <a:t>Покраска эмалью  (160 кг) – 500м2</a:t>
            </a:r>
          </a:p>
          <a:p>
            <a:r>
              <a:rPr lang="ru-RU" dirty="0" smtClean="0"/>
              <a:t>Покраска </a:t>
            </a:r>
            <a:r>
              <a:rPr lang="ru-RU" dirty="0" err="1" smtClean="0"/>
              <a:t>водоэмульсионкой</a:t>
            </a:r>
            <a:r>
              <a:rPr lang="ru-RU" dirty="0" smtClean="0"/>
              <a:t> (300 кг) – 600 м2</a:t>
            </a:r>
          </a:p>
          <a:p>
            <a:r>
              <a:rPr lang="ru-RU" dirty="0" smtClean="0"/>
              <a:t>Уборка на крыше – 700 м2;</a:t>
            </a:r>
          </a:p>
          <a:p>
            <a:r>
              <a:rPr lang="ru-RU" dirty="0" smtClean="0"/>
              <a:t>Вынос мусора – более 60 телег.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52400" y="152400"/>
            <a:ext cx="8229600" cy="2133600"/>
          </a:xfrm>
          <a:prstGeom prst="rect">
            <a:avLst/>
          </a:prstGeom>
        </p:spPr>
        <p:txBody>
          <a:bodyPr rtlCol="0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САМОСТОЯТЕЛЬНО</a:t>
            </a:r>
            <a:r>
              <a:rPr lang="ru-RU" sz="44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b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выполнили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строительные работы: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IMG-20191018-WA0047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3200400"/>
            <a:ext cx="4343400" cy="3657600"/>
          </a:xfrm>
        </p:spPr>
      </p:pic>
      <p:pic>
        <p:nvPicPr>
          <p:cNvPr id="12" name="Содержимое 11" descr="IMG-20191018-WA0032.jpg"/>
          <p:cNvPicPr>
            <a:picLocks noGrp="1" noChangeAspect="1"/>
          </p:cNvPicPr>
          <p:nvPr>
            <p:ph sz="half" idx="2"/>
          </p:nvPr>
        </p:nvPicPr>
        <p:blipFill>
          <a:blip r:embed="rId3">
            <a:lum bright="20000"/>
          </a:blip>
          <a:stretch>
            <a:fillRect/>
          </a:stretch>
        </p:blipFill>
        <p:spPr>
          <a:xfrm>
            <a:off x="4343400" y="0"/>
            <a:ext cx="5029201" cy="6858000"/>
          </a:xfrm>
        </p:spPr>
      </p:pic>
      <p:pic>
        <p:nvPicPr>
          <p:cNvPr id="7" name="Picture 2" descr="D:\00 ДЕЛОПРОИЗВОДСТВО САДИК\ФОТОАРХИВ\2019 сад ремонт\01 ясли\IMG-20191018-WA007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419600" cy="3183046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685800" y="274638"/>
            <a:ext cx="8001000" cy="1143000"/>
          </a:xfrm>
        </p:spPr>
        <p:txBody>
          <a:bodyPr/>
          <a:lstStyle/>
          <a:p>
            <a:r>
              <a:rPr lang="ru-RU" dirty="0" smtClean="0"/>
              <a:t>Ясельная группа</a:t>
            </a:r>
            <a:endParaRPr lang="ru-RU" dirty="0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00 ДЕЛОПРОИЗВОДСТВО САДИК\ФОТОАРХИВ\2019 сад ремонт\01 ясли\IMG-20191018-WA0035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4495800" cy="6807926"/>
          </a:xfrm>
          <a:prstGeom prst="rect">
            <a:avLst/>
          </a:prstGeom>
          <a:noFill/>
        </p:spPr>
      </p:pic>
      <p:pic>
        <p:nvPicPr>
          <p:cNvPr id="13" name="Содержимое 12" descr="IMG-20191018-WA0048.jpg"/>
          <p:cNvPicPr>
            <a:picLocks noGrp="1" noChangeAspect="1"/>
          </p:cNvPicPr>
          <p:nvPr>
            <p:ph sz="half" idx="2"/>
          </p:nvPr>
        </p:nvPicPr>
        <p:blipFill>
          <a:blip r:embed="rId3">
            <a:lum bright="20000"/>
          </a:blip>
          <a:stretch>
            <a:fillRect/>
          </a:stretch>
        </p:blipFill>
        <p:spPr>
          <a:xfrm>
            <a:off x="4495800" y="-1"/>
            <a:ext cx="4648200" cy="6858001"/>
          </a:xfr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304800"/>
            <a:ext cx="8001000" cy="1143000"/>
          </a:xfrm>
        </p:spPr>
        <p:txBody>
          <a:bodyPr/>
          <a:lstStyle/>
          <a:p>
            <a:r>
              <a:rPr lang="ru-RU" dirty="0" smtClean="0"/>
              <a:t>Ясельная группа</a:t>
            </a:r>
            <a:endParaRPr lang="ru-RU" dirty="0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12" descr="IMG-20191115-WA0129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24400" y="1143000"/>
            <a:ext cx="4419600" cy="3505200"/>
          </a:xfrm>
        </p:spPr>
      </p:pic>
      <p:pic>
        <p:nvPicPr>
          <p:cNvPr id="15" name="Содержимое 14" descr="IMG-20191115-WA0100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2400" y="1143000"/>
            <a:ext cx="4495800" cy="3505200"/>
          </a:xfr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905000" y="152400"/>
            <a:ext cx="4876800" cy="1143000"/>
          </a:xfrm>
        </p:spPr>
        <p:txBody>
          <a:bodyPr/>
          <a:lstStyle/>
          <a:p>
            <a:r>
              <a:rPr lang="ru-RU" dirty="0" smtClean="0"/>
              <a:t>Ясельная группа</a:t>
            </a:r>
            <a:endParaRPr lang="ru-RU" dirty="0"/>
          </a:p>
        </p:txBody>
      </p:sp>
      <p:pic>
        <p:nvPicPr>
          <p:cNvPr id="4099" name="Picture 3" descr="D:\00 ДЕЛОПРОИЗВОДСТВО САДИК\ФОТОАРХИВ\2019 сад ремонт\01 ясли\IMG-20191115-WA009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2600" y="4724400"/>
            <a:ext cx="5867400" cy="21336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2133600" y="76200"/>
            <a:ext cx="4876800" cy="1143000"/>
          </a:xfrm>
        </p:spPr>
        <p:txBody>
          <a:bodyPr/>
          <a:lstStyle/>
          <a:p>
            <a:r>
              <a:rPr lang="ru-RU" dirty="0" smtClean="0"/>
              <a:t>Ясельная группа</a:t>
            </a:r>
            <a:endParaRPr lang="ru-RU" dirty="0"/>
          </a:p>
        </p:txBody>
      </p:sp>
      <p:pic>
        <p:nvPicPr>
          <p:cNvPr id="13" name="Содержимое 12" descr="IMG-20191115-WA0114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00600" y="914400"/>
            <a:ext cx="4286251" cy="5715000"/>
          </a:xfrm>
        </p:spPr>
      </p:pic>
      <p:pic>
        <p:nvPicPr>
          <p:cNvPr id="12" name="Содержимое 11" descr="IMG-20191115-WA0081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54209" y="914400"/>
            <a:ext cx="4286251" cy="5715000"/>
          </a:xfrm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IMG-20191115-WA0106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67199" y="0"/>
            <a:ext cx="5086351" cy="6781800"/>
          </a:xfrm>
        </p:spPr>
      </p:pic>
      <p:pic>
        <p:nvPicPr>
          <p:cNvPr id="8" name="Содержимое 7" descr="20191015_10274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-1295400" y="1295400"/>
            <a:ext cx="6858000" cy="4267200"/>
          </a:xfr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2133600" y="76200"/>
            <a:ext cx="4876800" cy="1143000"/>
          </a:xfrm>
        </p:spPr>
        <p:txBody>
          <a:bodyPr/>
          <a:lstStyle/>
          <a:p>
            <a:r>
              <a:rPr lang="ru-RU" dirty="0" smtClean="0"/>
              <a:t>Ясельная группа</a:t>
            </a:r>
            <a:endParaRPr lang="ru-RU" dirty="0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20191105_11083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183468" y="3276600"/>
            <a:ext cx="5960532" cy="3581400"/>
          </a:xfrm>
        </p:spPr>
      </p:pic>
      <p:pic>
        <p:nvPicPr>
          <p:cNvPr id="11" name="Содержимое 10" descr="20191105_11085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5825065" cy="3276600"/>
          </a:xfr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533400" y="2438400"/>
            <a:ext cx="4876800" cy="1143000"/>
          </a:xfrm>
        </p:spPr>
        <p:txBody>
          <a:bodyPr/>
          <a:lstStyle/>
          <a:p>
            <a:r>
              <a:rPr lang="ru-RU" dirty="0" smtClean="0"/>
              <a:t>Ясельная группа</a:t>
            </a:r>
            <a:endParaRPr lang="ru-RU" dirty="0"/>
          </a:p>
        </p:txBody>
      </p:sp>
      <p:pic>
        <p:nvPicPr>
          <p:cNvPr id="3074" name="Picture 2" descr="D:\00 ДЕЛОПРОИЗВОДСТВО САДИК\ФОТОАРХИВ\2019 сад ремонт\01 ясли\IMG-20191019-WA002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76599"/>
            <a:ext cx="3200400" cy="3705727"/>
          </a:xfrm>
          <a:prstGeom prst="rect">
            <a:avLst/>
          </a:prstGeom>
          <a:noFill/>
        </p:spPr>
      </p:pic>
      <p:pic>
        <p:nvPicPr>
          <p:cNvPr id="3075" name="Picture 3" descr="D:\00 ДЕЛОПРОИЗВОДСТВО САДИК\ФОТОАРХИВ\2019 сад ремонт\01 ясли\IMG-20191105-WA012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1200" y="0"/>
            <a:ext cx="3352800" cy="32766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&amp;Kcy;&amp;acy;&amp;rcy;&amp;tcy;&amp;icy;&amp;ncy;&amp;kcy;&amp;icy; &amp;dcy;&amp;iecy;&amp;tcy;&amp;yacy;&amp;mcy; &amp;kcy;&amp;acy;&amp;rcy;&amp;tcy;&amp;icy;&amp;ncy;&amp;kcy;&amp;icy;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43800" y="4114800"/>
            <a:ext cx="1600200" cy="2343151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ru-RU" sz="4800" dirty="0" smtClean="0"/>
              <a:t>Ясельная </a:t>
            </a:r>
            <a:r>
              <a:rPr lang="ru-RU" sz="4800" dirty="0" err="1" smtClean="0"/>
              <a:t>группа-СТАЛО</a:t>
            </a:r>
            <a:endParaRPr lang="ru-RU" sz="4800" dirty="0" smtClean="0"/>
          </a:p>
        </p:txBody>
      </p:sp>
      <p:pic>
        <p:nvPicPr>
          <p:cNvPr id="7" name="Содержимое 6" descr="20200205_160300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30000"/>
          </a:blip>
          <a:srcRect l="23483"/>
          <a:stretch>
            <a:fillRect/>
          </a:stretch>
        </p:blipFill>
        <p:spPr>
          <a:xfrm>
            <a:off x="1143000" y="1371600"/>
            <a:ext cx="6156677" cy="4525962"/>
          </a:xfrm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ru-RU" sz="4800" dirty="0" smtClean="0"/>
              <a:t>Ясельная </a:t>
            </a:r>
            <a:r>
              <a:rPr lang="ru-RU" sz="4800" dirty="0" err="1" smtClean="0"/>
              <a:t>группа-СТАЛО</a:t>
            </a:r>
            <a:endParaRPr lang="ru-RU" sz="4800" dirty="0" smtClean="0"/>
          </a:p>
        </p:txBody>
      </p:sp>
      <p:pic>
        <p:nvPicPr>
          <p:cNvPr id="10" name="Содержимое 9" descr="20200115_14022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548922" y="1481138"/>
            <a:ext cx="8046155" cy="4525962"/>
          </a:xfrm>
        </p:spPr>
      </p:pic>
      <p:pic>
        <p:nvPicPr>
          <p:cNvPr id="59394" name="Picture 2" descr="&amp;Kcy;&amp;acy;&amp;rcy;&amp;tcy;&amp;icy;&amp;ncy;&amp;kcy;&amp;icy; &amp;dcy;&amp;iecy;&amp;tcy;&amp;yacy;&amp;mcy; &amp;kcy;&amp;acy;&amp;rcy;&amp;tcy;&amp;icy;&amp;ncy;&amp;kcy;&amp;icy;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3800" y="4114800"/>
            <a:ext cx="1600200" cy="234315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ru-RU" sz="4800" dirty="0" smtClean="0"/>
              <a:t>Ясельная </a:t>
            </a:r>
            <a:r>
              <a:rPr lang="ru-RU" sz="4800" dirty="0" err="1" smtClean="0"/>
              <a:t>группа-СТАЛО</a:t>
            </a:r>
            <a:endParaRPr lang="ru-RU" sz="4800" dirty="0" smtClean="0"/>
          </a:p>
        </p:txBody>
      </p:sp>
      <p:pic>
        <p:nvPicPr>
          <p:cNvPr id="7" name="Содержимое 6" descr="20200115_14005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30000"/>
          </a:blip>
          <a:stretch>
            <a:fillRect/>
          </a:stretch>
        </p:blipFill>
        <p:spPr>
          <a:xfrm>
            <a:off x="548922" y="1481138"/>
            <a:ext cx="8046155" cy="4525962"/>
          </a:xfrm>
        </p:spPr>
      </p:pic>
      <p:pic>
        <p:nvPicPr>
          <p:cNvPr id="59394" name="Picture 2" descr="&amp;Kcy;&amp;acy;&amp;rcy;&amp;tcy;&amp;icy;&amp;ncy;&amp;kcy;&amp;icy; &amp;dcy;&amp;iecy;&amp;tcy;&amp;yacy;&amp;mcy; &amp;kcy;&amp;acy;&amp;rcy;&amp;tcy;&amp;icy;&amp;ncy;&amp;kcy;&amp;icy;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3800" y="4114800"/>
            <a:ext cx="1600200" cy="234315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533400" y="2743200"/>
            <a:ext cx="8229600" cy="3505200"/>
          </a:xfrm>
        </p:spPr>
        <p:txBody>
          <a:bodyPr>
            <a:normAutofit fontScale="97500"/>
          </a:bodyPr>
          <a:lstStyle/>
          <a:p>
            <a:r>
              <a:rPr lang="ru-RU" sz="4000" dirty="0" smtClean="0"/>
              <a:t>Замена окон на пластиковые во всём здании – 67 </a:t>
            </a:r>
            <a:r>
              <a:rPr lang="ru-RU" sz="4000" dirty="0" err="1" smtClean="0"/>
              <a:t>шт</a:t>
            </a:r>
            <a:r>
              <a:rPr lang="ru-RU" sz="4000" dirty="0" smtClean="0"/>
              <a:t>;</a:t>
            </a:r>
          </a:p>
          <a:p>
            <a:r>
              <a:rPr lang="ru-RU" sz="4000" dirty="0" smtClean="0"/>
              <a:t>Капремонт крыши.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92362"/>
          </a:xfrm>
        </p:spPr>
        <p:txBody>
          <a:bodyPr>
            <a:normAutofit fontScale="90000"/>
          </a:bodyPr>
          <a:lstStyle/>
          <a:p>
            <a:pPr algn="l"/>
            <a:r>
              <a:rPr lang="ru-RU" sz="4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ФИНАНСИРОВАНИЕ  2018г.</a:t>
            </a:r>
            <a:br>
              <a:rPr lang="ru-RU" sz="4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4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кап ремонт </a:t>
            </a:r>
            <a:br>
              <a:rPr lang="ru-RU" sz="4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Краевой бюджет –         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          2 692 321,21 </a:t>
            </a:r>
            <a:r>
              <a:rPr lang="ru-RU" b="1" dirty="0" err="1" smtClean="0">
                <a:solidFill>
                  <a:srgbClr val="C00000"/>
                </a:solidFill>
              </a:rPr>
              <a:t>руб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0191119_134738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10000"/>
          </a:blip>
          <a:stretch>
            <a:fillRect/>
          </a:stretch>
        </p:blipFill>
        <p:spPr>
          <a:xfrm rot="5400000">
            <a:off x="-391583" y="924983"/>
            <a:ext cx="6421965" cy="4876800"/>
          </a:xfrm>
        </p:spPr>
      </p:pic>
      <p:pic>
        <p:nvPicPr>
          <p:cNvPr id="6" name="Содержимое 5" descr="IMG-20191206-WA0023.jpe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10000"/>
          </a:blip>
          <a:stretch>
            <a:fillRect/>
          </a:stretch>
        </p:blipFill>
        <p:spPr>
          <a:xfrm rot="5400000">
            <a:off x="3924299" y="1714501"/>
            <a:ext cx="6476998" cy="3352799"/>
          </a:xfr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Младшая группа</a:t>
            </a:r>
            <a:endParaRPr lang="ru-RU" dirty="0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-20191115-WA0185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8600" y="1905000"/>
            <a:ext cx="6299200" cy="4724400"/>
          </a:xfrm>
        </p:spPr>
      </p:pic>
      <p:pic>
        <p:nvPicPr>
          <p:cNvPr id="6" name="Содержимое 5" descr="IMG-20191115-WA0112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00800" y="0"/>
            <a:ext cx="2545854" cy="4525962"/>
          </a:xfr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28600" y="457200"/>
            <a:ext cx="6400800" cy="1143000"/>
          </a:xfrm>
        </p:spPr>
        <p:txBody>
          <a:bodyPr/>
          <a:lstStyle/>
          <a:p>
            <a:r>
              <a:rPr lang="ru-RU" dirty="0" smtClean="0"/>
              <a:t>Младшая группа</a:t>
            </a:r>
            <a:endParaRPr lang="ru-RU" dirty="0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0191206_141832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457200" y="3014662"/>
            <a:ext cx="6400800" cy="3600451"/>
          </a:xfrm>
        </p:spPr>
      </p:pic>
      <p:pic>
        <p:nvPicPr>
          <p:cNvPr id="6" name="Содержимое 5" descr="IMG-20191115-WA0184.jpg"/>
          <p:cNvPicPr>
            <a:picLocks noGrp="1" noChangeAspect="1"/>
          </p:cNvPicPr>
          <p:nvPr>
            <p:ph sz="half" idx="2"/>
          </p:nvPr>
        </p:nvPicPr>
        <p:blipFill>
          <a:blip r:embed="rId3">
            <a:lum bright="20000"/>
          </a:blip>
          <a:stretch>
            <a:fillRect/>
          </a:stretch>
        </p:blipFill>
        <p:spPr>
          <a:xfrm>
            <a:off x="4419600" y="457200"/>
            <a:ext cx="4191000" cy="3143250"/>
          </a:xfr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838200"/>
            <a:ext cx="5029200" cy="1143000"/>
          </a:xfrm>
        </p:spPr>
        <p:txBody>
          <a:bodyPr/>
          <a:lstStyle/>
          <a:p>
            <a:r>
              <a:rPr lang="ru-RU" dirty="0" smtClean="0"/>
              <a:t>Младшая группа</a:t>
            </a:r>
            <a:endParaRPr lang="ru-RU" dirty="0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-20191115-WA0183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10800000">
            <a:off x="4648200" y="3124200"/>
            <a:ext cx="4038600" cy="3028950"/>
          </a:xfrm>
        </p:spPr>
      </p:pic>
      <p:pic>
        <p:nvPicPr>
          <p:cNvPr id="5" name="Содержимое 4" descr="IMG-20191206-WA0021.jpe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04799" y="228600"/>
            <a:ext cx="5689599" cy="3581400"/>
          </a:xfrm>
        </p:spPr>
      </p:pic>
      <p:pic>
        <p:nvPicPr>
          <p:cNvPr id="1026" name="Picture 2" descr="D:\00 ДЕЛОПРОИЗВОДСТВО САДИК\ФОТОАРХИВ\2019 сад ремонт\02 младшая группа\IMG-20191209-WA0047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038600"/>
            <a:ext cx="3581400" cy="2432649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04800" y="2438400"/>
            <a:ext cx="4953000" cy="1143000"/>
          </a:xfrm>
        </p:spPr>
        <p:txBody>
          <a:bodyPr/>
          <a:lstStyle/>
          <a:p>
            <a:r>
              <a:rPr lang="ru-RU" dirty="0" smtClean="0"/>
              <a:t>Младшая группа</a:t>
            </a:r>
            <a:endParaRPr lang="ru-RU" dirty="0"/>
          </a:p>
        </p:txBody>
      </p:sp>
      <p:pic>
        <p:nvPicPr>
          <p:cNvPr id="1027" name="Picture 3" descr="D:\00 ДЕЛОПРОИЗВОДСТВО САДИК\ФОТОАРХИВ\2019 сад ремонт\02 младшая группа\IMG-20191209-WA0049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140860" y="412338"/>
            <a:ext cx="2653477" cy="22860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10" descr="IMG-20191209-WA0045.jpe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3276600"/>
            <a:ext cx="5257800" cy="3386138"/>
          </a:xfrm>
        </p:spPr>
      </p:pic>
      <p:pic>
        <p:nvPicPr>
          <p:cNvPr id="10" name="Содержимое 9" descr="IMG-20191209-WA0043.jpe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bright="20000"/>
          </a:blip>
          <a:stretch>
            <a:fillRect/>
          </a:stretch>
        </p:blipFill>
        <p:spPr>
          <a:xfrm>
            <a:off x="3048000" y="152399"/>
            <a:ext cx="6096000" cy="4672013"/>
          </a:xfr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867400" y="5029200"/>
            <a:ext cx="2743200" cy="1524000"/>
          </a:xfrm>
        </p:spPr>
        <p:txBody>
          <a:bodyPr/>
          <a:lstStyle/>
          <a:p>
            <a:pPr algn="l"/>
            <a:r>
              <a:rPr lang="ru-RU" dirty="0" smtClean="0"/>
              <a:t>Младшая </a:t>
            </a:r>
            <a:br>
              <a:rPr lang="ru-RU" dirty="0" smtClean="0"/>
            </a:br>
            <a:r>
              <a:rPr lang="ru-RU" dirty="0" smtClean="0"/>
              <a:t>группа</a:t>
            </a:r>
            <a:endParaRPr lang="ru-RU" dirty="0"/>
          </a:p>
        </p:txBody>
      </p:sp>
      <p:pic>
        <p:nvPicPr>
          <p:cNvPr id="11266" name="Picture 2" descr="D:\00 ДЕЛОПРОИЗВОДСТВО САДИК\ФОТОАРХИВ\2019 сад ремонт\02 младшая группа\IMG-20191115-WA0169.jpg"/>
          <p:cNvPicPr>
            <a:picLocks noChangeAspect="1" noChangeArrowheads="1"/>
          </p:cNvPicPr>
          <p:nvPr/>
        </p:nvPicPr>
        <p:blipFill>
          <a:blip r:embed="rId4">
            <a:lum bright="20000"/>
          </a:blip>
          <a:srcRect b="42203"/>
          <a:stretch>
            <a:fillRect/>
          </a:stretch>
        </p:blipFill>
        <p:spPr bwMode="auto">
          <a:xfrm>
            <a:off x="152400" y="533400"/>
            <a:ext cx="2743200" cy="229012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WhatsApp Image 2020-03-05 at 12.58.11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990600"/>
            <a:ext cx="8370709" cy="4708525"/>
          </a:xfr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85800" y="152400"/>
            <a:ext cx="8229600" cy="1143000"/>
          </a:xfrm>
        </p:spPr>
        <p:txBody>
          <a:bodyPr/>
          <a:lstStyle/>
          <a:p>
            <a:r>
              <a:rPr lang="ru-RU" dirty="0" smtClean="0"/>
              <a:t>Младшая группа -СТАЛО</a:t>
            </a:r>
            <a:endParaRPr lang="ru-RU" dirty="0"/>
          </a:p>
        </p:txBody>
      </p:sp>
      <p:pic>
        <p:nvPicPr>
          <p:cNvPr id="61444" name="Picture 4" descr="&amp;Rcy;&amp;acy;&amp;zcy;&amp;ncy;&amp;ycy;&amp;iecy; &amp;rcy;&amp;acy;&amp;scy;&amp;tcy;&amp;iecy;&amp;ncy;&amp;icy;&amp;yacy; &amp;kcy;&amp;acy;&amp;rcy;&amp;tcy;&amp;icy;&amp;ncy;&amp;kcy;&amp;icy;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4676774"/>
            <a:ext cx="2085975" cy="2181226"/>
          </a:xfrm>
          <a:prstGeom prst="rect">
            <a:avLst/>
          </a:prstGeom>
          <a:noFill/>
        </p:spPr>
      </p:pic>
      <p:pic>
        <p:nvPicPr>
          <p:cNvPr id="61442" name="Picture 2" descr="&amp;Bcy;&amp;acy;&amp;bcy;&amp;ocy;&amp;chcy;&amp;kcy;&amp;icy;, &amp;mcy;&amp;ocy;&amp;tcy;&amp;ycy;&amp;lcy;&amp;softcy;&amp;kcy;&amp;icy;, &amp;scy;&amp;tcy;&amp;rcy;&amp;iecy;&amp;kcy;&amp;ocy;&amp;zcy;&amp;ycy; &amp;kcy;&amp;acy;&amp;rcy;&amp;tcy;&amp;icy;&amp;ncy;&amp;kcy;&amp;icy;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5581650"/>
            <a:ext cx="1485900" cy="12763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WhatsApp Image 2020-03-05 at 12.58.11 (1).jpeg"/>
          <p:cNvPicPr>
            <a:picLocks noGrp="1" noChangeAspect="1"/>
          </p:cNvPicPr>
          <p:nvPr>
            <p:ph idx="1"/>
          </p:nvPr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609600" y="1143000"/>
            <a:ext cx="8153400" cy="5029200"/>
          </a:xfr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85800" y="152400"/>
            <a:ext cx="8229600" cy="1143000"/>
          </a:xfrm>
        </p:spPr>
        <p:txBody>
          <a:bodyPr/>
          <a:lstStyle/>
          <a:p>
            <a:r>
              <a:rPr lang="ru-RU" dirty="0" smtClean="0"/>
              <a:t>Младшая группа -СТАЛО</a:t>
            </a:r>
            <a:endParaRPr lang="ru-RU" dirty="0"/>
          </a:p>
        </p:txBody>
      </p:sp>
      <p:pic>
        <p:nvPicPr>
          <p:cNvPr id="61444" name="Picture 4" descr="&amp;Rcy;&amp;acy;&amp;zcy;&amp;ncy;&amp;ycy;&amp;iecy; &amp;rcy;&amp;acy;&amp;scy;&amp;tcy;&amp;iecy;&amp;ncy;&amp;icy;&amp;yacy; &amp;kcy;&amp;acy;&amp;rcy;&amp;tcy;&amp;icy;&amp;ncy;&amp;kcy;&amp;icy;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4419600"/>
            <a:ext cx="2085975" cy="2181226"/>
          </a:xfrm>
          <a:prstGeom prst="rect">
            <a:avLst/>
          </a:prstGeom>
          <a:noFill/>
        </p:spPr>
      </p:pic>
      <p:pic>
        <p:nvPicPr>
          <p:cNvPr id="61442" name="Picture 2" descr="&amp;Bcy;&amp;acy;&amp;bcy;&amp;ocy;&amp;chcy;&amp;kcy;&amp;icy;, &amp;mcy;&amp;ocy;&amp;tcy;&amp;ycy;&amp;lcy;&amp;softcy;&amp;kcy;&amp;icy;, &amp;scy;&amp;tcy;&amp;rcy;&amp;iecy;&amp;kcy;&amp;ocy;&amp;zcy;&amp;ycy; &amp;kcy;&amp;acy;&amp;rcy;&amp;tcy;&amp;icy;&amp;ncy;&amp;kcy;&amp;icy;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5410200"/>
            <a:ext cx="1485900" cy="12763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85800" y="152400"/>
            <a:ext cx="8229600" cy="1143000"/>
          </a:xfrm>
        </p:spPr>
        <p:txBody>
          <a:bodyPr/>
          <a:lstStyle/>
          <a:p>
            <a:r>
              <a:rPr lang="ru-RU" dirty="0" smtClean="0"/>
              <a:t>Младшая группа -СТАЛО</a:t>
            </a:r>
            <a:endParaRPr lang="ru-RU" dirty="0"/>
          </a:p>
        </p:txBody>
      </p:sp>
      <p:pic>
        <p:nvPicPr>
          <p:cNvPr id="15" name="Содержимое 14" descr="WhatsApp Image 2020-02-25 at 14.23.23.jpeg"/>
          <p:cNvPicPr>
            <a:picLocks noGrp="1" noChangeAspect="1"/>
          </p:cNvPicPr>
          <p:nvPr>
            <p:ph idx="1"/>
          </p:nvPr>
        </p:nvPicPr>
        <p:blipFill>
          <a:blip r:embed="rId2">
            <a:lum bright="10000"/>
          </a:blip>
          <a:srcRect t="8989"/>
          <a:stretch>
            <a:fillRect/>
          </a:stretch>
        </p:blipFill>
        <p:spPr>
          <a:xfrm>
            <a:off x="685799" y="990600"/>
            <a:ext cx="7451607" cy="5086350"/>
          </a:xfrm>
        </p:spPr>
      </p:pic>
      <p:pic>
        <p:nvPicPr>
          <p:cNvPr id="61444" name="Picture 4" descr="&amp;Rcy;&amp;acy;&amp;zcy;&amp;ncy;&amp;ycy;&amp;iecy; &amp;rcy;&amp;acy;&amp;scy;&amp;tcy;&amp;iecy;&amp;ncy;&amp;icy;&amp;yacy; &amp;kcy;&amp;acy;&amp;rcy;&amp;tcy;&amp;icy;&amp;ncy;&amp;kcy;&amp;icy;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58025" y="4676774"/>
            <a:ext cx="2085975" cy="2181226"/>
          </a:xfrm>
          <a:prstGeom prst="rect">
            <a:avLst/>
          </a:prstGeom>
          <a:noFill/>
        </p:spPr>
      </p:pic>
      <p:pic>
        <p:nvPicPr>
          <p:cNvPr id="61442" name="Picture 2" descr="&amp;Bcy;&amp;acy;&amp;bcy;&amp;ocy;&amp;chcy;&amp;kcy;&amp;icy;, &amp;mcy;&amp;ocy;&amp;tcy;&amp;ycy;&amp;lcy;&amp;softcy;&amp;kcy;&amp;icy;, &amp;scy;&amp;tcy;&amp;rcy;&amp;iecy;&amp;kcy;&amp;ocy;&amp;zcy;&amp;ycy; &amp;kcy;&amp;acy;&amp;rcy;&amp;tcy;&amp;icy;&amp;ncy;&amp;kcy;&amp;icy;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4876800"/>
            <a:ext cx="2095500" cy="179998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0191023_09293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4071938"/>
          </a:xfrm>
        </p:spPr>
      </p:pic>
      <p:pic>
        <p:nvPicPr>
          <p:cNvPr id="6" name="Содержимое 5" descr="20191105_11112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2895600"/>
            <a:ext cx="9144000" cy="3962400"/>
          </a:xfr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Средняя группа</a:t>
            </a:r>
            <a:endParaRPr lang="ru-RU" dirty="0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0191105_11111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9125"/>
          <a:stretch>
            <a:fillRect/>
          </a:stretch>
        </p:blipFill>
        <p:spPr>
          <a:xfrm>
            <a:off x="228600" y="152400"/>
            <a:ext cx="5477932" cy="3886200"/>
          </a:xfrm>
        </p:spPr>
      </p:pic>
      <p:pic>
        <p:nvPicPr>
          <p:cNvPr id="6" name="Содержимое 5" descr="20191105_111134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10000"/>
          </a:blip>
          <a:stretch>
            <a:fillRect/>
          </a:stretch>
        </p:blipFill>
        <p:spPr>
          <a:xfrm rot="5400000">
            <a:off x="5140323" y="2792412"/>
            <a:ext cx="4335465" cy="3338513"/>
          </a:xfr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Средняя группа</a:t>
            </a:r>
            <a:endParaRPr lang="ru-RU" dirty="0"/>
          </a:p>
        </p:txBody>
      </p:sp>
      <p:pic>
        <p:nvPicPr>
          <p:cNvPr id="2050" name="Picture 2" descr="D:\00 ДЕЛОПРОИЗВОДСТВО САДИК\ФОТОАРХИВ\2019 сад ремонт\03 средняя\IMG-20191011-WA0043.jpg"/>
          <p:cNvPicPr>
            <a:picLocks noChangeAspect="1" noChangeArrowheads="1"/>
          </p:cNvPicPr>
          <p:nvPr/>
        </p:nvPicPr>
        <p:blipFill>
          <a:blip r:embed="rId4">
            <a:lum bright="30000"/>
          </a:blip>
          <a:srcRect/>
          <a:stretch>
            <a:fillRect/>
          </a:stretch>
        </p:blipFill>
        <p:spPr bwMode="auto">
          <a:xfrm>
            <a:off x="533400" y="4027884"/>
            <a:ext cx="4648200" cy="2601516"/>
          </a:xfrm>
          <a:prstGeom prst="rect">
            <a:avLst/>
          </a:prstGeom>
          <a:noFill/>
        </p:spPr>
      </p:pic>
      <p:pic>
        <p:nvPicPr>
          <p:cNvPr id="2051" name="Picture 3" descr="D:\00 ДЕЛОПРОИЗВОДСТВО САДИК\ФОТОАРХИВ\2019 сад ремонт\03 средняя\IMG-20191011-WA0042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7315200" y="304800"/>
            <a:ext cx="1620000" cy="2160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Было</a:t>
            </a:r>
            <a:endParaRPr lang="ru-RU" dirty="0"/>
          </a:p>
        </p:txBody>
      </p:sp>
      <p:pic>
        <p:nvPicPr>
          <p:cNvPr id="2050" name="Picture 2" descr="C:\Users\Admin\Downloads\сад2.jpg"/>
          <p:cNvPicPr>
            <a:picLocks noChangeAspect="1" noChangeArrowheads="1"/>
          </p:cNvPicPr>
          <p:nvPr/>
        </p:nvPicPr>
        <p:blipFill>
          <a:blip r:embed="rId3"/>
          <a:srcRect b="12957"/>
          <a:stretch>
            <a:fillRect/>
          </a:stretch>
        </p:blipFill>
        <p:spPr bwMode="auto">
          <a:xfrm>
            <a:off x="381000" y="1066800"/>
            <a:ext cx="8458200" cy="48768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10" descr="IMG-20191011-WA0049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4675" t="20779"/>
          <a:stretch>
            <a:fillRect/>
          </a:stretch>
        </p:blipFill>
        <p:spPr>
          <a:xfrm>
            <a:off x="4495800" y="3124200"/>
            <a:ext cx="4419600" cy="3486150"/>
          </a:xfrm>
        </p:spPr>
      </p:pic>
      <p:pic>
        <p:nvPicPr>
          <p:cNvPr id="5" name="Содержимое 4" descr="IMG-20191011-WA0047.jpg"/>
          <p:cNvPicPr>
            <a:picLocks noGrp="1" noChangeAspect="1"/>
          </p:cNvPicPr>
          <p:nvPr>
            <p:ph sz="half" idx="1"/>
          </p:nvPr>
        </p:nvPicPr>
        <p:blipFill>
          <a:blip r:embed="rId3">
            <a:lum bright="30000"/>
          </a:blip>
          <a:srcRect l="18056" t="24074"/>
          <a:stretch>
            <a:fillRect/>
          </a:stretch>
        </p:blipFill>
        <p:spPr>
          <a:xfrm>
            <a:off x="4419600" y="152400"/>
            <a:ext cx="4495800" cy="3124200"/>
          </a:xfrm>
        </p:spPr>
      </p:pic>
      <p:pic>
        <p:nvPicPr>
          <p:cNvPr id="3074" name="Picture 2" descr="D:\00 ДЕЛОПРОИЗВОДСТВО САДИК\ФОТОАРХИВ\2019 сад ремонт\03 средняя\IMG-20191018-WA0040.jpg"/>
          <p:cNvPicPr>
            <a:picLocks noChangeAspect="1" noChangeArrowheads="1"/>
          </p:cNvPicPr>
          <p:nvPr/>
        </p:nvPicPr>
        <p:blipFill>
          <a:blip r:embed="rId4">
            <a:lum bright="30000"/>
          </a:blip>
          <a:srcRect/>
          <a:stretch>
            <a:fillRect/>
          </a:stretch>
        </p:blipFill>
        <p:spPr bwMode="auto">
          <a:xfrm>
            <a:off x="0" y="228600"/>
            <a:ext cx="4367213" cy="6400800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5562600"/>
            <a:ext cx="4419600" cy="1143000"/>
          </a:xfrm>
        </p:spPr>
        <p:txBody>
          <a:bodyPr/>
          <a:lstStyle/>
          <a:p>
            <a:r>
              <a:rPr lang="ru-RU" dirty="0" smtClean="0"/>
              <a:t>Средняя группа</a:t>
            </a:r>
            <a:endParaRPr lang="ru-RU" dirty="0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-20191018-WA0037.jpg"/>
          <p:cNvPicPr>
            <a:picLocks noGrp="1" noChangeAspect="1"/>
          </p:cNvPicPr>
          <p:nvPr>
            <p:ph sz="half" idx="1"/>
          </p:nvPr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4572000" y="990600"/>
            <a:ext cx="4114800" cy="5486399"/>
          </a:xfrm>
        </p:spPr>
      </p:pic>
      <p:pic>
        <p:nvPicPr>
          <p:cNvPr id="6" name="Содержимое 5" descr="IMG-20191018-WA0049.jpg"/>
          <p:cNvPicPr>
            <a:picLocks noGrp="1" noChangeAspect="1"/>
          </p:cNvPicPr>
          <p:nvPr>
            <p:ph sz="half" idx="2"/>
          </p:nvPr>
        </p:nvPicPr>
        <p:blipFill>
          <a:blip r:embed="rId3">
            <a:lum bright="10000"/>
          </a:blip>
          <a:stretch>
            <a:fillRect/>
          </a:stretch>
        </p:blipFill>
        <p:spPr>
          <a:xfrm>
            <a:off x="457200" y="1066799"/>
            <a:ext cx="4038600" cy="5384799"/>
          </a:xfr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Средняя группа</a:t>
            </a:r>
            <a:endParaRPr lang="ru-RU" dirty="0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-20191115-WA0123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8600" y="914400"/>
            <a:ext cx="4276726" cy="5702300"/>
          </a:xfr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057400" y="0"/>
            <a:ext cx="6553200" cy="838200"/>
          </a:xfrm>
        </p:spPr>
        <p:txBody>
          <a:bodyPr/>
          <a:lstStyle/>
          <a:p>
            <a:r>
              <a:rPr lang="ru-RU" dirty="0" smtClean="0"/>
              <a:t>Средняя группа</a:t>
            </a:r>
            <a:endParaRPr lang="ru-RU" dirty="0"/>
          </a:p>
        </p:txBody>
      </p:sp>
      <p:pic>
        <p:nvPicPr>
          <p:cNvPr id="15" name="Содержимое 14" descr="IMG-20191115-WA0149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24400" y="990600"/>
            <a:ext cx="4219576" cy="5626100"/>
          </a:xfrm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&amp;Kcy;&amp;acy;&amp;rcy;&amp;tcy;&amp;icy;&amp;ncy;&amp;kcy;&amp;icy; &amp;dcy;&amp;iecy;&amp;tcy;&amp;yacy;&amp;mcy; &amp;kcy;&amp;acy;&amp;rcy;&amp;tcy;&amp;icy;&amp;ncy;&amp;kcy;&amp;icy;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5133975"/>
            <a:ext cx="2362200" cy="1724025"/>
          </a:xfrm>
          <a:prstGeom prst="rect">
            <a:avLst/>
          </a:prstGeom>
          <a:noFill/>
        </p:spPr>
      </p:pic>
      <p:pic>
        <p:nvPicPr>
          <p:cNvPr id="5" name="Содержимое 4" descr="20200115_140705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20000"/>
          </a:blip>
          <a:stretch>
            <a:fillRect/>
          </a:stretch>
        </p:blipFill>
        <p:spPr>
          <a:xfrm>
            <a:off x="533400" y="1371600"/>
            <a:ext cx="7721600" cy="4343400"/>
          </a:xfr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228600"/>
            <a:ext cx="8229600" cy="1143000"/>
          </a:xfrm>
        </p:spPr>
        <p:txBody>
          <a:bodyPr/>
          <a:lstStyle/>
          <a:p>
            <a:r>
              <a:rPr lang="ru-RU" dirty="0" smtClean="0"/>
              <a:t>Средняя группа -СТАЛО</a:t>
            </a:r>
            <a:endParaRPr lang="ru-RU" dirty="0"/>
          </a:p>
        </p:txBody>
      </p:sp>
    </p:spTree>
  </p:cSld>
  <p:clrMapOvr>
    <a:masterClrMapping/>
  </p:clrMapOvr>
  <p:transition spd="med" advClick="0" advTm="3000">
    <p:pull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0200115_14064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609599" y="1295400"/>
            <a:ext cx="7992533" cy="4495800"/>
          </a:xfr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228600"/>
            <a:ext cx="8229600" cy="1143000"/>
          </a:xfrm>
        </p:spPr>
        <p:txBody>
          <a:bodyPr/>
          <a:lstStyle/>
          <a:p>
            <a:r>
              <a:rPr lang="ru-RU" dirty="0" smtClean="0"/>
              <a:t>Средняя группа -СТАЛО</a:t>
            </a:r>
            <a:endParaRPr lang="ru-RU" dirty="0"/>
          </a:p>
        </p:txBody>
      </p:sp>
      <p:pic>
        <p:nvPicPr>
          <p:cNvPr id="57346" name="Picture 2" descr="&amp;Kcy;&amp;acy;&amp;rcy;&amp;tcy;&amp;icy;&amp;ncy;&amp;kcy;&amp;icy; &amp;dcy;&amp;iecy;&amp;tcy;&amp;yacy;&amp;mcy; &amp;kcy;&amp;acy;&amp;rcy;&amp;tcy;&amp;icy;&amp;ncy;&amp;kcy;&amp;icy;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133975"/>
            <a:ext cx="2362200" cy="172402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pull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228600"/>
            <a:ext cx="8229600" cy="1143000"/>
          </a:xfrm>
        </p:spPr>
        <p:txBody>
          <a:bodyPr/>
          <a:lstStyle/>
          <a:p>
            <a:r>
              <a:rPr lang="ru-RU" dirty="0" smtClean="0"/>
              <a:t>Средняя группа -СТАЛО</a:t>
            </a:r>
            <a:endParaRPr lang="ru-RU" dirty="0"/>
          </a:p>
        </p:txBody>
      </p:sp>
      <p:pic>
        <p:nvPicPr>
          <p:cNvPr id="7" name="Содержимое 6" descr="WhatsApp Image 2020-03-05 at 09.50.05.jpeg"/>
          <p:cNvPicPr>
            <a:picLocks noGrp="1" noChangeAspect="1"/>
          </p:cNvPicPr>
          <p:nvPr>
            <p:ph idx="1"/>
          </p:nvPr>
        </p:nvPicPr>
        <p:blipFill>
          <a:blip r:embed="rId2">
            <a:lum bright="30000"/>
          </a:blip>
          <a:srcRect t="11049" b="30025"/>
          <a:stretch>
            <a:fillRect/>
          </a:stretch>
        </p:blipFill>
        <p:spPr>
          <a:xfrm>
            <a:off x="609600" y="1066799"/>
            <a:ext cx="6934200" cy="5448125"/>
          </a:xfrm>
        </p:spPr>
      </p:pic>
      <p:pic>
        <p:nvPicPr>
          <p:cNvPr id="57346" name="Picture 2" descr="&amp;Kcy;&amp;acy;&amp;rcy;&amp;tcy;&amp;icy;&amp;ncy;&amp;kcy;&amp;icy; &amp;dcy;&amp;iecy;&amp;tcy;&amp;yacy;&amp;mcy; &amp;kcy;&amp;acy;&amp;rcy;&amp;tcy;&amp;icy;&amp;ncy;&amp;kcy;&amp;icy;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5029200"/>
            <a:ext cx="2362200" cy="172402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pull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20191105_11100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04800" y="0"/>
            <a:ext cx="8153400" cy="4586289"/>
          </a:xfr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Старшая группа</a:t>
            </a:r>
            <a:endParaRPr lang="ru-RU" dirty="0"/>
          </a:p>
        </p:txBody>
      </p:sp>
      <p:pic>
        <p:nvPicPr>
          <p:cNvPr id="5" name="Содержимое 4" descr="20191028_13013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828800" y="3600449"/>
            <a:ext cx="5791200" cy="3257551"/>
          </a:xfrm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-20191115-WA0074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4799" y="228600"/>
            <a:ext cx="6095999" cy="3429000"/>
          </a:xfrm>
        </p:spPr>
      </p:pic>
      <p:pic>
        <p:nvPicPr>
          <p:cNvPr id="6" name="Содержимое 5" descr="20191028_13193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667000" y="3124200"/>
            <a:ext cx="6231465" cy="3505200"/>
          </a:xfr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Старшая группа</a:t>
            </a:r>
            <a:endParaRPr lang="ru-RU" dirty="0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0191028_13193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26357"/>
          <a:stretch>
            <a:fillRect/>
          </a:stretch>
        </p:blipFill>
        <p:spPr>
          <a:xfrm rot="16200000">
            <a:off x="-475527" y="475525"/>
            <a:ext cx="6858001" cy="5906947"/>
          </a:xfrm>
        </p:spPr>
      </p:pic>
      <p:pic>
        <p:nvPicPr>
          <p:cNvPr id="6" name="Содержимое 5" descr="20191028_13203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844" r="15164"/>
          <a:stretch>
            <a:fillRect/>
          </a:stretch>
        </p:blipFill>
        <p:spPr>
          <a:xfrm rot="5400000">
            <a:off x="3390900" y="1104900"/>
            <a:ext cx="6858000" cy="4648200"/>
          </a:xfr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52400" y="304800"/>
            <a:ext cx="3886200" cy="1143000"/>
          </a:xfrm>
        </p:spPr>
        <p:txBody>
          <a:bodyPr/>
          <a:lstStyle/>
          <a:p>
            <a:pPr algn="l"/>
            <a:r>
              <a:rPr lang="ru-RU" dirty="0" smtClean="0"/>
              <a:t>Старшая группа</a:t>
            </a:r>
            <a:endParaRPr lang="ru-RU" dirty="0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0191028_142333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30000"/>
          </a:blip>
          <a:stretch>
            <a:fillRect/>
          </a:stretch>
        </p:blipFill>
        <p:spPr>
          <a:xfrm>
            <a:off x="-1" y="0"/>
            <a:ext cx="9144001" cy="4038600"/>
          </a:xfrm>
        </p:spPr>
      </p:pic>
      <p:pic>
        <p:nvPicPr>
          <p:cNvPr id="6" name="Содержимое 5" descr="20191105_11100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r="34000" b="37778"/>
          <a:stretch>
            <a:fillRect/>
          </a:stretch>
        </p:blipFill>
        <p:spPr>
          <a:xfrm>
            <a:off x="4114800" y="4038600"/>
            <a:ext cx="5029200" cy="2819400"/>
          </a:xfr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381000"/>
            <a:ext cx="4572000" cy="1143000"/>
          </a:xfrm>
        </p:spPr>
        <p:txBody>
          <a:bodyPr/>
          <a:lstStyle/>
          <a:p>
            <a:r>
              <a:rPr lang="ru-RU" dirty="0" smtClean="0"/>
              <a:t>Старшая группа</a:t>
            </a:r>
            <a:endParaRPr lang="ru-RU" dirty="0"/>
          </a:p>
        </p:txBody>
      </p:sp>
      <p:pic>
        <p:nvPicPr>
          <p:cNvPr id="4098" name="Picture 2" descr="D:\00 ДЕЛОПРОИЗВОДСТВО САДИК\ФОТОАРХИВ\2019 сад ремонт\04 старшая\20191028_131924.jpg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>
            <a:off x="0" y="4038601"/>
            <a:ext cx="4348026" cy="28194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Замена окон на пластиковые</a:t>
            </a:r>
            <a:endParaRPr lang="ru-RU" dirty="0"/>
          </a:p>
        </p:txBody>
      </p:sp>
      <p:pic>
        <p:nvPicPr>
          <p:cNvPr id="1026" name="Picture 2" descr="C:\Users\Admin\Desktop\15 ноября\2018 ремонт\WhatsApp Image 2022-10-12 at 10.36.52 (1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990600"/>
            <a:ext cx="4191000" cy="5486401"/>
          </a:xfrm>
          <a:prstGeom prst="rect">
            <a:avLst/>
          </a:prstGeom>
          <a:noFill/>
        </p:spPr>
      </p:pic>
      <p:pic>
        <p:nvPicPr>
          <p:cNvPr id="1027" name="Picture 3" descr="C:\Users\Admin\Desktop\15 ноября\2018 ремонт\WhatsApp Image 2022-10-12 at 10.36.53 (1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990601"/>
            <a:ext cx="4019550" cy="54102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00 ДЕЛОПРОИЗВОДСТВО САДИК\ФОТОАРХИВ\2019 сад ремонт\04 старшая\20191028_143513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r="9135"/>
          <a:stretch>
            <a:fillRect/>
          </a:stretch>
        </p:blipFill>
        <p:spPr bwMode="auto">
          <a:xfrm>
            <a:off x="-228600" y="0"/>
            <a:ext cx="9601200" cy="6858000"/>
          </a:xfrm>
          <a:prstGeom prst="rect">
            <a:avLst/>
          </a:prstGeom>
          <a:noFill/>
        </p:spPr>
      </p:pic>
      <p:pic>
        <p:nvPicPr>
          <p:cNvPr id="5" name="Содержимое 4" descr="20191028_132021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bright="20000"/>
          </a:blip>
          <a:stretch>
            <a:fillRect/>
          </a:stretch>
        </p:blipFill>
        <p:spPr>
          <a:xfrm rot="5400000">
            <a:off x="-893870" y="1427270"/>
            <a:ext cx="5445339" cy="3200400"/>
          </a:xfr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09600" y="5715000"/>
            <a:ext cx="8229600" cy="1143000"/>
          </a:xfrm>
        </p:spPr>
        <p:txBody>
          <a:bodyPr/>
          <a:lstStyle/>
          <a:p>
            <a:r>
              <a:rPr lang="ru-RU" dirty="0" smtClean="0"/>
              <a:t>Старшая группа</a:t>
            </a:r>
            <a:endParaRPr lang="ru-RU" dirty="0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00 ДЕЛОПРОИЗВОДСТВО САДИК\ФОТОАРХИВ\2019 сад ремонт\04 старшая\20191106_144959.jpg"/>
          <p:cNvPicPr>
            <a:picLocks noChangeAspect="1" noChangeArrowheads="1"/>
          </p:cNvPicPr>
          <p:nvPr/>
        </p:nvPicPr>
        <p:blipFill>
          <a:blip r:embed="rId2"/>
          <a:srcRect l="23607" r="37048"/>
          <a:stretch>
            <a:fillRect/>
          </a:stretch>
        </p:blipFill>
        <p:spPr bwMode="auto">
          <a:xfrm rot="5400000">
            <a:off x="635088" y="-1473289"/>
            <a:ext cx="6858001" cy="9804575"/>
          </a:xfrm>
          <a:prstGeom prst="rect">
            <a:avLst/>
          </a:prstGeom>
          <a:noFill/>
        </p:spPr>
      </p:pic>
      <p:pic>
        <p:nvPicPr>
          <p:cNvPr id="5" name="Содержимое 4" descr="20191028_13204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-2438399" y="1600198"/>
            <a:ext cx="7315197" cy="4114799"/>
          </a:xfrm>
        </p:spPr>
      </p:pic>
      <p:pic>
        <p:nvPicPr>
          <p:cNvPr id="6" name="Содержимое 5" descr="20191106_145009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5400000">
            <a:off x="3306725" y="2179674"/>
            <a:ext cx="5502349" cy="3429000"/>
          </a:xfr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133600" y="228600"/>
            <a:ext cx="7010400" cy="1143000"/>
          </a:xfrm>
        </p:spPr>
        <p:txBody>
          <a:bodyPr/>
          <a:lstStyle/>
          <a:p>
            <a:r>
              <a:rPr lang="ru-RU" dirty="0" smtClean="0"/>
              <a:t>Старшая группа</a:t>
            </a:r>
            <a:endParaRPr lang="ru-RU" dirty="0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20191105_111029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lum bright="30000"/>
          </a:blip>
          <a:stretch>
            <a:fillRect/>
          </a:stretch>
        </p:blipFill>
        <p:spPr>
          <a:xfrm rot="5400000">
            <a:off x="3657600" y="1371600"/>
            <a:ext cx="6858000" cy="4114800"/>
          </a:xfrm>
        </p:spPr>
      </p:pic>
      <p:pic>
        <p:nvPicPr>
          <p:cNvPr id="11" name="Содержимое 10" descr="IMG-20191115-WA0176.jpg"/>
          <p:cNvPicPr>
            <a:picLocks noGrp="1" noChangeAspect="1"/>
          </p:cNvPicPr>
          <p:nvPr>
            <p:ph sz="half" idx="1"/>
          </p:nvPr>
        </p:nvPicPr>
        <p:blipFill>
          <a:blip r:embed="rId3">
            <a:lum bright="20000"/>
          </a:blip>
          <a:srcRect r="11647" b="10843"/>
          <a:stretch>
            <a:fillRect/>
          </a:stretch>
        </p:blipFill>
        <p:spPr>
          <a:xfrm>
            <a:off x="-1" y="0"/>
            <a:ext cx="5097163" cy="6858000"/>
          </a:xfr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638800" y="5334000"/>
            <a:ext cx="2590800" cy="1143000"/>
          </a:xfrm>
        </p:spPr>
        <p:txBody>
          <a:bodyPr/>
          <a:lstStyle/>
          <a:p>
            <a:r>
              <a:rPr lang="ru-RU" dirty="0" smtClean="0"/>
              <a:t>Старшая группа</a:t>
            </a:r>
            <a:endParaRPr lang="ru-RU" dirty="0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-20191018-WA0061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5714" b="666"/>
          <a:stretch>
            <a:fillRect/>
          </a:stretch>
        </p:blipFill>
        <p:spPr>
          <a:xfrm>
            <a:off x="5597128" y="1284555"/>
            <a:ext cx="3546872" cy="5573445"/>
          </a:xfrm>
        </p:spPr>
      </p:pic>
      <p:pic>
        <p:nvPicPr>
          <p:cNvPr id="5" name="Содержимое 4" descr="20191105_11095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9157"/>
          <a:stretch>
            <a:fillRect/>
          </a:stretch>
        </p:blipFill>
        <p:spPr>
          <a:xfrm>
            <a:off x="152400" y="152400"/>
            <a:ext cx="6522285" cy="4038600"/>
          </a:xfr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81000" y="5181600"/>
            <a:ext cx="4876800" cy="1143000"/>
          </a:xfrm>
        </p:spPr>
        <p:txBody>
          <a:bodyPr/>
          <a:lstStyle/>
          <a:p>
            <a:r>
              <a:rPr lang="ru-RU" dirty="0" smtClean="0"/>
              <a:t>Старшая группа</a:t>
            </a:r>
            <a:endParaRPr lang="ru-RU" dirty="0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20191023_093044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533400" y="990600"/>
            <a:ext cx="5689599" cy="3200400"/>
          </a:xfr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05800" cy="1143000"/>
          </a:xfrm>
        </p:spPr>
        <p:txBody>
          <a:bodyPr/>
          <a:lstStyle/>
          <a:p>
            <a:r>
              <a:rPr lang="ru-RU" dirty="0" smtClean="0"/>
              <a:t>Старшая и средняя группа -приемная</a:t>
            </a:r>
            <a:endParaRPr lang="ru-RU" dirty="0"/>
          </a:p>
        </p:txBody>
      </p:sp>
      <p:pic>
        <p:nvPicPr>
          <p:cNvPr id="11" name="Содержимое 10" descr="20191105_110952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20000"/>
          </a:blip>
          <a:stretch>
            <a:fillRect/>
          </a:stretch>
        </p:blipFill>
        <p:spPr>
          <a:xfrm>
            <a:off x="2971800" y="3276600"/>
            <a:ext cx="5960533" cy="3352800"/>
          </a:xfrm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&amp;Kcy;&amp;acy;&amp;rcy;&amp;tcy;&amp;icy;&amp;ncy;&amp;kcy;&amp;icy; &amp;dcy;&amp;iecy;&amp;tcy;&amp;yacy;&amp;mcy; &amp;kcy;&amp;acy;&amp;rcy;&amp;tcy;&amp;icy;&amp;ncy;&amp;kcy;&amp;icy;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1800" y="5133975"/>
            <a:ext cx="2362200" cy="1724025"/>
          </a:xfrm>
          <a:prstGeom prst="rect">
            <a:avLst/>
          </a:prstGeom>
          <a:noFill/>
        </p:spPr>
      </p:pic>
      <p:pic>
        <p:nvPicPr>
          <p:cNvPr id="6" name="Содержимое 5" descr="20200213_11061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96267" y="1600200"/>
            <a:ext cx="5147733" cy="2895600"/>
          </a:xfr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352800" y="4724400"/>
            <a:ext cx="6172200" cy="1752600"/>
          </a:xfrm>
        </p:spPr>
        <p:txBody>
          <a:bodyPr/>
          <a:lstStyle/>
          <a:p>
            <a:r>
              <a:rPr lang="ru-RU" sz="3800" dirty="0" smtClean="0"/>
              <a:t>Старшая группа –</a:t>
            </a:r>
            <a:br>
              <a:rPr lang="ru-RU" sz="3800" dirty="0" smtClean="0"/>
            </a:br>
            <a:r>
              <a:rPr lang="ru-RU" sz="3800" dirty="0" smtClean="0"/>
              <a:t>СТАЛО</a:t>
            </a:r>
            <a:endParaRPr lang="ru-RU" sz="3800" dirty="0"/>
          </a:p>
        </p:txBody>
      </p:sp>
      <p:pic>
        <p:nvPicPr>
          <p:cNvPr id="2050" name="Picture 2" descr="D:\00 ДЕЛОПРОИЗВОДСТВО САДИК\ФОТОАРХИВ\2019 сад ремонт\группы стало февраль 2020\20200213_110620.jpg"/>
          <p:cNvPicPr>
            <a:picLocks noChangeAspect="1" noChangeArrowheads="1"/>
          </p:cNvPicPr>
          <p:nvPr/>
        </p:nvPicPr>
        <p:blipFill>
          <a:blip r:embed="rId4" cstate="print"/>
          <a:srcRect r="12672"/>
          <a:stretch>
            <a:fillRect/>
          </a:stretch>
        </p:blipFill>
        <p:spPr bwMode="auto">
          <a:xfrm rot="5400000">
            <a:off x="-1307495" y="1307495"/>
            <a:ext cx="6934202" cy="431921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0200213_11062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/>
          </a:blip>
          <a:srcRect l="13462"/>
          <a:stretch>
            <a:fillRect/>
          </a:stretch>
        </p:blipFill>
        <p:spPr>
          <a:xfrm>
            <a:off x="457200" y="914400"/>
            <a:ext cx="8188569" cy="5322570"/>
          </a:xfr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228600"/>
            <a:ext cx="8229600" cy="1143000"/>
          </a:xfrm>
        </p:spPr>
        <p:txBody>
          <a:bodyPr/>
          <a:lstStyle/>
          <a:p>
            <a:r>
              <a:rPr lang="ru-RU" dirty="0" smtClean="0"/>
              <a:t>Старшая группа -СТАЛО</a:t>
            </a:r>
            <a:endParaRPr lang="ru-RU" dirty="0"/>
          </a:p>
        </p:txBody>
      </p:sp>
      <p:pic>
        <p:nvPicPr>
          <p:cNvPr id="57346" name="Picture 2" descr="&amp;Kcy;&amp;acy;&amp;rcy;&amp;tcy;&amp;icy;&amp;ncy;&amp;kcy;&amp;icy; &amp;dcy;&amp;iecy;&amp;tcy;&amp;yacy;&amp;mcy; &amp;kcy;&amp;acy;&amp;rcy;&amp;tcy;&amp;icy;&amp;ncy;&amp;kcy;&amp;icy;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-76200" y="4953000"/>
            <a:ext cx="2286000" cy="17240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228600"/>
            <a:ext cx="8229600" cy="1143000"/>
          </a:xfrm>
        </p:spPr>
        <p:txBody>
          <a:bodyPr/>
          <a:lstStyle/>
          <a:p>
            <a:r>
              <a:rPr lang="ru-RU" dirty="0" smtClean="0"/>
              <a:t>Старшая группа -СТАЛО</a:t>
            </a:r>
            <a:endParaRPr lang="ru-RU" dirty="0"/>
          </a:p>
        </p:txBody>
      </p:sp>
      <p:pic>
        <p:nvPicPr>
          <p:cNvPr id="7" name="Содержимое 6" descr="20200213_11064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/>
          </a:blip>
          <a:srcRect l="9470"/>
          <a:stretch>
            <a:fillRect/>
          </a:stretch>
        </p:blipFill>
        <p:spPr>
          <a:xfrm>
            <a:off x="381000" y="914400"/>
            <a:ext cx="7284155" cy="5257800"/>
          </a:xfrm>
        </p:spPr>
      </p:pic>
      <p:pic>
        <p:nvPicPr>
          <p:cNvPr id="57346" name="Picture 2" descr="&amp;Kcy;&amp;acy;&amp;rcy;&amp;tcy;&amp;icy;&amp;ncy;&amp;kcy;&amp;icy; &amp;dcy;&amp;iecy;&amp;tcy;&amp;yacy;&amp;mcy; &amp;kcy;&amp;acy;&amp;rcy;&amp;tcy;&amp;icy;&amp;ncy;&amp;kcy;&amp;icy;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133975"/>
            <a:ext cx="2362200" cy="17240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228600"/>
            <a:ext cx="8229600" cy="1143000"/>
          </a:xfrm>
        </p:spPr>
        <p:txBody>
          <a:bodyPr/>
          <a:lstStyle/>
          <a:p>
            <a:r>
              <a:rPr lang="ru-RU" dirty="0" smtClean="0"/>
              <a:t>Старшая группа -СТАЛО</a:t>
            </a:r>
            <a:endParaRPr lang="ru-RU" dirty="0"/>
          </a:p>
        </p:txBody>
      </p:sp>
      <p:pic>
        <p:nvPicPr>
          <p:cNvPr id="57346" name="Picture 2" descr="&amp;Kcy;&amp;acy;&amp;rcy;&amp;tcy;&amp;icy;&amp;ncy;&amp;kcy;&amp;icy; &amp;dcy;&amp;iecy;&amp;tcy;&amp;yacy;&amp;mcy; &amp;kcy;&amp;acy;&amp;rcy;&amp;tcy;&amp;icy;&amp;ncy;&amp;kcy;&amp;icy;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5133975"/>
            <a:ext cx="2362200" cy="1724025"/>
          </a:xfrm>
          <a:prstGeom prst="rect">
            <a:avLst/>
          </a:prstGeom>
          <a:noFill/>
        </p:spPr>
      </p:pic>
      <p:pic>
        <p:nvPicPr>
          <p:cNvPr id="6" name="Содержимое 5" descr="20200115_140906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30000"/>
          </a:blip>
          <a:srcRect t="11049" r="24430"/>
          <a:stretch>
            <a:fillRect/>
          </a:stretch>
        </p:blipFill>
        <p:spPr>
          <a:xfrm>
            <a:off x="381000" y="1219200"/>
            <a:ext cx="7071078" cy="4681779"/>
          </a:xfrm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09600" y="152400"/>
            <a:ext cx="8077200" cy="1143000"/>
          </a:xfrm>
        </p:spPr>
        <p:txBody>
          <a:bodyPr/>
          <a:lstStyle/>
          <a:p>
            <a:r>
              <a:rPr lang="ru-RU" dirty="0" smtClean="0"/>
              <a:t>Подготовительная группа</a:t>
            </a:r>
            <a:endParaRPr lang="ru-RU" dirty="0"/>
          </a:p>
        </p:txBody>
      </p:sp>
      <p:pic>
        <p:nvPicPr>
          <p:cNvPr id="10" name="Содержимое 9" descr="20191105_11133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914400"/>
            <a:ext cx="4495800" cy="2528888"/>
          </a:xfrm>
        </p:spPr>
      </p:pic>
      <p:pic>
        <p:nvPicPr>
          <p:cNvPr id="7170" name="Picture 2" descr="D:\00 ДЕЛОПРОИЗВОДСТВО САДИК\ФОТОАРХИВ\2019 сад ремонт\05 подготовительная\20191105_1113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886200"/>
            <a:ext cx="4470400" cy="2514600"/>
          </a:xfrm>
          <a:prstGeom prst="rect">
            <a:avLst/>
          </a:prstGeom>
          <a:noFill/>
        </p:spPr>
      </p:pic>
      <p:pic>
        <p:nvPicPr>
          <p:cNvPr id="7171" name="Picture 3" descr="D:\00 ДЕЛОПРОИЗВОДСТВО САДИК\ФОТОАРХИВ\2019 сад ремонт\05 подготовительная\20191105_111314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4673600" y="3886200"/>
            <a:ext cx="4470400" cy="2514600"/>
          </a:xfrm>
          <a:prstGeom prst="rect">
            <a:avLst/>
          </a:prstGeom>
          <a:noFill/>
        </p:spPr>
      </p:pic>
      <p:pic>
        <p:nvPicPr>
          <p:cNvPr id="7172" name="Picture 4" descr="D:\00 ДЕЛОПРОИЗВОДСТВО САДИК\ФОТОАРХИВ\2019 сад ремонт\05 подготовительная\IMG-20191115-WA018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43688" y="914400"/>
            <a:ext cx="4400312" cy="25146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Admin\Downloads\WhatsApp Image 2022-10-24 at 09.18.23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85750"/>
            <a:ext cx="8305800" cy="6115050"/>
          </a:xfrm>
          <a:prstGeom prst="rect">
            <a:avLst/>
          </a:prstGeom>
          <a:noFill/>
        </p:spPr>
      </p:pic>
      <p:sp>
        <p:nvSpPr>
          <p:cNvPr id="6" name="Заголовок 5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Стало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0191105_11142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276600"/>
          </a:xfrm>
        </p:spPr>
      </p:pic>
      <p:pic>
        <p:nvPicPr>
          <p:cNvPr id="6" name="Содержимое 5" descr="20191119_13472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3276600"/>
            <a:ext cx="9144000" cy="3581400"/>
          </a:xfr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04800" y="5791200"/>
            <a:ext cx="8305800" cy="914400"/>
          </a:xfrm>
        </p:spPr>
        <p:txBody>
          <a:bodyPr/>
          <a:lstStyle/>
          <a:p>
            <a:r>
              <a:rPr lang="ru-RU" dirty="0" smtClean="0"/>
              <a:t>Подготовительная группа</a:t>
            </a:r>
            <a:endParaRPr lang="ru-RU" dirty="0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0191023_09284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500189" y="1500186"/>
            <a:ext cx="6858003" cy="3857628"/>
          </a:xfrm>
        </p:spPr>
      </p:pic>
      <p:pic>
        <p:nvPicPr>
          <p:cNvPr id="9218" name="Picture 2" descr="D:\00 ДЕЛОПРОИЗВОДСТВО САДИК\ФОТОАРХИВ\2019 сад ремонт\05 подготовительная\IMG-20191115-WA018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2860800"/>
            <a:ext cx="2997900" cy="3997200"/>
          </a:xfrm>
          <a:prstGeom prst="rect">
            <a:avLst/>
          </a:prstGeom>
          <a:noFill/>
        </p:spPr>
      </p:pic>
      <p:pic>
        <p:nvPicPr>
          <p:cNvPr id="11" name="Содержимое 10" descr="20191105_111347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5400000">
            <a:off x="5943600" y="3657601"/>
            <a:ext cx="4038600" cy="2362200"/>
          </a:xfrm>
        </p:spPr>
      </p:pic>
      <p:pic>
        <p:nvPicPr>
          <p:cNvPr id="9219" name="Picture 3" descr="D:\00 ДЕЛОПРОИЗВОДСТВО САДИК\ФОТОАРХИВ\2019 сад ремонт\05 подготовительная\20191209_1600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029200" y="-1219201"/>
            <a:ext cx="2895599" cy="5334002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6096000"/>
            <a:ext cx="9144000" cy="762000"/>
          </a:xfrm>
        </p:spPr>
        <p:txBody>
          <a:bodyPr/>
          <a:lstStyle/>
          <a:p>
            <a:r>
              <a:rPr lang="ru-RU" dirty="0" smtClean="0"/>
              <a:t>Подготовительная группа</a:t>
            </a:r>
            <a:endParaRPr lang="ru-RU" dirty="0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10" descr="IMG-20191115-WA004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4972051" cy="6858000"/>
          </a:xfr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648200" y="914400"/>
            <a:ext cx="4724400" cy="1143000"/>
          </a:xfrm>
        </p:spPr>
        <p:txBody>
          <a:bodyPr/>
          <a:lstStyle/>
          <a:p>
            <a:r>
              <a:rPr lang="ru-RU" sz="3400" dirty="0" smtClean="0"/>
              <a:t>Подготовительная группа</a:t>
            </a:r>
            <a:endParaRPr lang="ru-RU" sz="3400" dirty="0"/>
          </a:p>
        </p:txBody>
      </p:sp>
      <p:pic>
        <p:nvPicPr>
          <p:cNvPr id="6" name="Содержимое 5" descr="IMG-20191105-WA0136.jpg"/>
          <p:cNvPicPr>
            <a:picLocks noGrp="1" noChangeAspect="1"/>
          </p:cNvPicPr>
          <p:nvPr>
            <p:ph sz="half" idx="2"/>
          </p:nvPr>
        </p:nvPicPr>
        <p:blipFill>
          <a:blip r:embed="rId3">
            <a:lum bright="30000"/>
          </a:blip>
          <a:srcRect l="24490" t="18141"/>
          <a:stretch>
            <a:fillRect/>
          </a:stretch>
        </p:blipFill>
        <p:spPr>
          <a:xfrm>
            <a:off x="3505200" y="3419474"/>
            <a:ext cx="5638800" cy="3438526"/>
          </a:xfrm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12" descr="IMG-20191206-WA0032.jpe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5105400" y="0"/>
            <a:ext cx="4038600" cy="3276600"/>
          </a:xfrm>
        </p:spPr>
      </p:pic>
      <p:pic>
        <p:nvPicPr>
          <p:cNvPr id="12" name="Содержимое 11" descr="IMG-20191115-WA0175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5143501" cy="6858000"/>
          </a:xfrm>
        </p:spPr>
      </p:pic>
      <p:pic>
        <p:nvPicPr>
          <p:cNvPr id="8194" name="Picture 2" descr="D:\00 ДЕЛОПРОИЗВОДСТВО САДИК\ФОТОАРХИВ\2019 сад ремонт\05 подготовительная\IMG-20191206-WA0034.jpeg"/>
          <p:cNvPicPr>
            <a:picLocks noChangeAspect="1" noChangeArrowheads="1"/>
          </p:cNvPicPr>
          <p:nvPr/>
        </p:nvPicPr>
        <p:blipFill>
          <a:blip r:embed="rId4" cstate="print"/>
          <a:srcRect l="36569"/>
          <a:stretch>
            <a:fillRect/>
          </a:stretch>
        </p:blipFill>
        <p:spPr bwMode="auto">
          <a:xfrm>
            <a:off x="5105400" y="3276600"/>
            <a:ext cx="4038600" cy="3581400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-762000" y="3200400"/>
            <a:ext cx="6477000" cy="762000"/>
          </a:xfrm>
        </p:spPr>
        <p:txBody>
          <a:bodyPr/>
          <a:lstStyle/>
          <a:p>
            <a:r>
              <a:rPr lang="ru-RU" sz="2800" dirty="0" smtClean="0"/>
              <a:t>Подготовительная группа</a:t>
            </a:r>
            <a:endParaRPr lang="ru-RU" sz="2800" dirty="0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914400" y="0"/>
            <a:ext cx="7620000" cy="1143000"/>
          </a:xfrm>
        </p:spPr>
        <p:txBody>
          <a:bodyPr/>
          <a:lstStyle/>
          <a:p>
            <a:r>
              <a:rPr lang="ru-RU" dirty="0" smtClean="0"/>
              <a:t>Подготовительная группа</a:t>
            </a:r>
            <a:endParaRPr lang="ru-RU" dirty="0"/>
          </a:p>
        </p:txBody>
      </p:sp>
      <p:pic>
        <p:nvPicPr>
          <p:cNvPr id="9" name="Содержимое 8" descr="IMG-20191018-WA0044.jpg"/>
          <p:cNvPicPr>
            <a:picLocks noGrp="1" noChangeAspect="1"/>
          </p:cNvPicPr>
          <p:nvPr>
            <p:ph sz="half" idx="1"/>
          </p:nvPr>
        </p:nvPicPr>
        <p:blipFill>
          <a:blip r:embed="rId2">
            <a:lum bright="40000"/>
          </a:blip>
          <a:stretch>
            <a:fillRect/>
          </a:stretch>
        </p:blipFill>
        <p:spPr>
          <a:xfrm>
            <a:off x="228600" y="838199"/>
            <a:ext cx="4267200" cy="5689599"/>
          </a:xfrm>
        </p:spPr>
      </p:pic>
      <p:pic>
        <p:nvPicPr>
          <p:cNvPr id="10" name="Содержимое 9" descr="IMG-20191115-WA0050.jpg"/>
          <p:cNvPicPr>
            <a:picLocks noGrp="1" noChangeAspect="1"/>
          </p:cNvPicPr>
          <p:nvPr>
            <p:ph sz="half" idx="2"/>
          </p:nvPr>
        </p:nvPicPr>
        <p:blipFill>
          <a:blip r:embed="rId3">
            <a:lum bright="30000"/>
          </a:blip>
          <a:stretch>
            <a:fillRect/>
          </a:stretch>
        </p:blipFill>
        <p:spPr>
          <a:xfrm>
            <a:off x="4724400" y="838200"/>
            <a:ext cx="4191000" cy="5649980"/>
          </a:xfrm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algn="l"/>
            <a:r>
              <a:rPr lang="ru-RU" dirty="0" smtClean="0"/>
              <a:t>Подготовительная группа - СТАЛО</a:t>
            </a:r>
            <a:endParaRPr lang="ru-RU" dirty="0"/>
          </a:p>
        </p:txBody>
      </p:sp>
      <p:pic>
        <p:nvPicPr>
          <p:cNvPr id="9" name="Содержимое 8" descr="20200213_11141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30000"/>
          </a:blip>
          <a:stretch>
            <a:fillRect/>
          </a:stretch>
        </p:blipFill>
        <p:spPr>
          <a:xfrm>
            <a:off x="533400" y="1524000"/>
            <a:ext cx="8046155" cy="5072062"/>
          </a:xfrm>
        </p:spPr>
      </p:pic>
      <p:pic>
        <p:nvPicPr>
          <p:cNvPr id="66564" name="Picture 4" descr="&amp;Bcy;&amp;acy;&amp;bcy;&amp;ocy;&amp;chcy;&amp;kcy;&amp;icy; &amp;scy;&amp;mcy;&amp;acy;&amp;jcy;&amp;lcy;&amp;icy;&amp;kcy;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4191000"/>
            <a:ext cx="2809875" cy="3086101"/>
          </a:xfrm>
          <a:prstGeom prst="rect">
            <a:avLst/>
          </a:prstGeom>
          <a:noFill/>
        </p:spPr>
      </p:pic>
      <p:pic>
        <p:nvPicPr>
          <p:cNvPr id="66562" name="Picture 2" descr="&amp;Bcy;&amp;acy;&amp;bcy;&amp;ocy;&amp;chcy;&amp;kcy;&amp;icy; &amp;scy;&amp;mcy;&amp;acy;&amp;jcy;&amp;lcy;&amp;icy;&amp;kcy;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52400" y="4415425"/>
            <a:ext cx="1371600" cy="24425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Подготовительная группа - СТАЛО</a:t>
            </a:r>
            <a:endParaRPr lang="ru-RU" dirty="0"/>
          </a:p>
        </p:txBody>
      </p:sp>
      <p:pic>
        <p:nvPicPr>
          <p:cNvPr id="6" name="Содержимое 5" descr="20200213_11141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790222" y="1752600"/>
            <a:ext cx="7563556" cy="4254500"/>
          </a:xfrm>
        </p:spPr>
      </p:pic>
      <p:pic>
        <p:nvPicPr>
          <p:cNvPr id="66564" name="Picture 4" descr="&amp;Bcy;&amp;acy;&amp;bcy;&amp;ocy;&amp;chcy;&amp;kcy;&amp;icy; &amp;scy;&amp;mcy;&amp;acy;&amp;jcy;&amp;lcy;&amp;icy;&amp;kcy;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4125" y="4267200"/>
            <a:ext cx="2809875" cy="3086101"/>
          </a:xfrm>
          <a:prstGeom prst="rect">
            <a:avLst/>
          </a:prstGeom>
          <a:noFill/>
        </p:spPr>
      </p:pic>
      <p:pic>
        <p:nvPicPr>
          <p:cNvPr id="66562" name="Picture 2" descr="&amp;Bcy;&amp;acy;&amp;bcy;&amp;ocy;&amp;chcy;&amp;kcy;&amp;icy; &amp;scy;&amp;mcy;&amp;acy;&amp;jcy;&amp;lcy;&amp;icy;&amp;kcy;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822521"/>
            <a:ext cx="1143000" cy="203547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&amp;Bcy;&amp;acy;&amp;bcy;&amp;ocy;&amp;chcy;&amp;kcy;&amp;icy; &amp;scy;&amp;mcy;&amp;acy;&amp;jcy;&amp;lcy;&amp;icy;&amp;kcy;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619750"/>
            <a:ext cx="695325" cy="123825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Подготовительная группа - СТАЛО</a:t>
            </a:r>
            <a:endParaRPr lang="ru-RU" dirty="0"/>
          </a:p>
        </p:txBody>
      </p:sp>
      <p:pic>
        <p:nvPicPr>
          <p:cNvPr id="6" name="Содержимое 5" descr="20200213_11142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9860" r="20700"/>
          <a:stretch>
            <a:fillRect/>
          </a:stretch>
        </p:blipFill>
        <p:spPr>
          <a:xfrm rot="5400000">
            <a:off x="2371980" y="1285619"/>
            <a:ext cx="5314438" cy="5029200"/>
          </a:xfrm>
        </p:spPr>
      </p:pic>
      <p:pic>
        <p:nvPicPr>
          <p:cNvPr id="66564" name="Picture 4" descr="&amp;Bcy;&amp;acy;&amp;bcy;&amp;ocy;&amp;chcy;&amp;kcy;&amp;icy; &amp;scy;&amp;mcy;&amp;acy;&amp;jcy;&amp;lcy;&amp;icy;&amp;kcy;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4114800"/>
            <a:ext cx="2809875" cy="30861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&amp;Bcy;&amp;acy;&amp;bcy;&amp;ocy;&amp;chcy;&amp;kcy;&amp;icy; &amp;scy;&amp;mcy;&amp;acy;&amp;jcy;&amp;lcy;&amp;icy;&amp;kcy;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619750"/>
            <a:ext cx="695325" cy="123825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Подготовительная группа - СТАЛО</a:t>
            </a:r>
            <a:endParaRPr lang="ru-RU" dirty="0"/>
          </a:p>
        </p:txBody>
      </p:sp>
      <p:pic>
        <p:nvPicPr>
          <p:cNvPr id="6" name="Содержимое 5" descr="20200213_111412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20000"/>
          </a:blip>
          <a:stretch>
            <a:fillRect/>
          </a:stretch>
        </p:blipFill>
        <p:spPr>
          <a:xfrm>
            <a:off x="790222" y="1752600"/>
            <a:ext cx="7563556" cy="4254500"/>
          </a:xfrm>
        </p:spPr>
      </p:pic>
      <p:pic>
        <p:nvPicPr>
          <p:cNvPr id="66564" name="Picture 4" descr="&amp;Bcy;&amp;acy;&amp;bcy;&amp;ocy;&amp;chcy;&amp;kcy;&amp;icy; &amp;scy;&amp;mcy;&amp;acy;&amp;jcy;&amp;lcy;&amp;icy;&amp;kcy;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267200"/>
            <a:ext cx="2809875" cy="30861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&amp;Bcy;&amp;acy;&amp;bcy;&amp;ocy;&amp;chcy;&amp;kcy;&amp;icy; &amp;scy;&amp;mcy;&amp;acy;&amp;jcy;&amp;lcy;&amp;icy;&amp;kcy;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619750"/>
            <a:ext cx="695325" cy="123825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Подготовительная группа - СТАЛО</a:t>
            </a:r>
            <a:endParaRPr lang="ru-RU" dirty="0"/>
          </a:p>
        </p:txBody>
      </p:sp>
      <p:pic>
        <p:nvPicPr>
          <p:cNvPr id="6" name="Содержимое 5" descr="20200213_111503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20000"/>
          </a:blip>
          <a:stretch>
            <a:fillRect/>
          </a:stretch>
        </p:blipFill>
        <p:spPr>
          <a:xfrm>
            <a:off x="790222" y="1752600"/>
            <a:ext cx="7563556" cy="4254500"/>
          </a:xfrm>
        </p:spPr>
      </p:pic>
      <p:pic>
        <p:nvPicPr>
          <p:cNvPr id="66564" name="Picture 4" descr="&amp;Bcy;&amp;acy;&amp;bcy;&amp;ocy;&amp;chcy;&amp;kcy;&amp;icy; &amp;scy;&amp;mcy;&amp;acy;&amp;jcy;&amp;lcy;&amp;icy;&amp;kcy;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34125" y="4267200"/>
            <a:ext cx="2809875" cy="30861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Ремонт крыши</a:t>
            </a:r>
            <a:endParaRPr lang="ru-RU" dirty="0"/>
          </a:p>
        </p:txBody>
      </p:sp>
      <p:pic>
        <p:nvPicPr>
          <p:cNvPr id="8" name="Рисунок 7" descr="WhatsApp Image 2022-10-24 at 09.18.23 (1).jpeg"/>
          <p:cNvPicPr>
            <a:picLocks noChangeAspect="1"/>
          </p:cNvPicPr>
          <p:nvPr/>
        </p:nvPicPr>
        <p:blipFill>
          <a:blip r:embed="rId3"/>
          <a:srcRect t="10388" b="22667"/>
          <a:stretch>
            <a:fillRect/>
          </a:stretch>
        </p:blipFill>
        <p:spPr>
          <a:xfrm>
            <a:off x="533400" y="1371600"/>
            <a:ext cx="8077200" cy="4419600"/>
          </a:xfrm>
          <a:prstGeom prst="rect">
            <a:avLst/>
          </a:prstGeom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Замена дверей</a:t>
            </a:r>
            <a:endParaRPr lang="ru-RU" dirty="0"/>
          </a:p>
        </p:txBody>
      </p:sp>
      <p:pic>
        <p:nvPicPr>
          <p:cNvPr id="1027" name="Picture 3" descr="C:\Users\Admin\Desktop\15 ноября\2018 ремонт\WhatsApp Image 2022-10-12 at 10.44.14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0"/>
            <a:ext cx="4413813" cy="5029199"/>
          </a:xfrm>
          <a:prstGeom prst="rect">
            <a:avLst/>
          </a:prstGeom>
          <a:noFill/>
        </p:spPr>
      </p:pic>
      <p:pic>
        <p:nvPicPr>
          <p:cNvPr id="8" name="Picture 2" descr="C:\Users\Admin\Desktop\15 ноября\2018 ремонт\WhatsApp Image 2022-10-12 at 10.44.14 (2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524000"/>
            <a:ext cx="4191000" cy="494453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 dir="in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Admin\Desktop\15 ноября\2018 ремонт\WhatsApp Image 2022-10-12 at 10.44.15 (1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143000"/>
            <a:ext cx="4114800" cy="5257801"/>
          </a:xfrm>
          <a:prstGeom prst="rect">
            <a:avLst/>
          </a:prstGeom>
          <a:noFill/>
        </p:spPr>
      </p:pic>
      <p:pic>
        <p:nvPicPr>
          <p:cNvPr id="3075" name="Picture 3" descr="C:\Users\Admin\Desktop\15 ноября\2018 ремонт\WhatsApp Image 2022-10-12 at 10.44.1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143000"/>
            <a:ext cx="3981450" cy="53086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 dir="in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4" descr="C:\Users\Admin\Desktop\15 ноября\2018 ремонт\WhatsApp Image 2022-10-12 at 10.44.14 (1)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970264" y="1481138"/>
            <a:ext cx="3394472" cy="452596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 dir="in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20191218_10281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905933" y="1744132"/>
            <a:ext cx="6231465" cy="3505200"/>
          </a:xfrm>
        </p:spPr>
      </p:pic>
      <p:pic>
        <p:nvPicPr>
          <p:cNvPr id="10" name="Содержимое 9" descr="IMG-20191115-WA0044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3930" b="37313"/>
          <a:stretch>
            <a:fillRect/>
          </a:stretch>
        </p:blipFill>
        <p:spPr>
          <a:xfrm>
            <a:off x="5334000" y="304800"/>
            <a:ext cx="3452586" cy="3352800"/>
          </a:xfrm>
        </p:spPr>
      </p:pic>
      <p:pic>
        <p:nvPicPr>
          <p:cNvPr id="11" name="Рисунок 10" descr="IMG-20191105-WA012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3886200"/>
            <a:ext cx="6019800" cy="272415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09600" y="381000"/>
            <a:ext cx="7620000" cy="1143000"/>
          </a:xfrm>
        </p:spPr>
        <p:txBody>
          <a:bodyPr/>
          <a:lstStyle/>
          <a:p>
            <a:r>
              <a:rPr lang="ru-RU" dirty="0" smtClean="0"/>
              <a:t>Лестница</a:t>
            </a:r>
            <a:endParaRPr lang="ru-RU" dirty="0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IMG-20191115-WA007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4495800" cy="6908799"/>
          </a:xfrm>
        </p:spPr>
      </p:pic>
      <p:pic>
        <p:nvPicPr>
          <p:cNvPr id="10" name="Содержимое 9" descr="20191218_10281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2959098" y="1536703"/>
            <a:ext cx="7721603" cy="4648200"/>
          </a:xfrm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20191218_10283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914402" y="914401"/>
            <a:ext cx="6858001" cy="5029200"/>
          </a:xfrm>
        </p:spPr>
      </p:pic>
      <p:pic>
        <p:nvPicPr>
          <p:cNvPr id="12" name="Содержимое 11" descr="IMG-20200115-WA0047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00600" y="0"/>
            <a:ext cx="6096000" cy="6858000"/>
          </a:xfrm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20200213_11180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/>
          </a:blip>
          <a:stretch>
            <a:fillRect/>
          </a:stretch>
        </p:blipFill>
        <p:spPr>
          <a:xfrm rot="5400000">
            <a:off x="-563033" y="2163233"/>
            <a:ext cx="5012266" cy="2819400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609600" y="152400"/>
            <a:ext cx="8229600" cy="1143000"/>
          </a:xfrm>
        </p:spPr>
        <p:txBody>
          <a:bodyPr/>
          <a:lstStyle/>
          <a:p>
            <a:r>
              <a:rPr lang="ru-RU" dirty="0" smtClean="0"/>
              <a:t>Лестница - СТАЛО</a:t>
            </a:r>
            <a:endParaRPr lang="ru-RU" dirty="0"/>
          </a:p>
        </p:txBody>
      </p:sp>
      <p:pic>
        <p:nvPicPr>
          <p:cNvPr id="3074" name="Picture 2" descr="D:\00 ДЕЛОПРОИЗВОДСТВО САДИК\ФОТОАРХИВ\2019 сад ремонт\группы стало февраль 2020\20200213_111801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 rot="5400000">
            <a:off x="3014662" y="2243138"/>
            <a:ext cx="5029200" cy="2828925"/>
          </a:xfrm>
          <a:prstGeom prst="rect">
            <a:avLst/>
          </a:prstGeom>
          <a:noFill/>
        </p:spPr>
      </p:pic>
      <p:pic>
        <p:nvPicPr>
          <p:cNvPr id="44034" name="Picture 2" descr="&amp;Kcy;&amp;acy;&amp;rcy;&amp;tcy;&amp;icy;&amp;ncy;&amp;kcy;&amp;icy; &amp;dcy;&amp;iecy;&amp;tcy;&amp;yacy;&amp;mcy; &amp;kcy;&amp;acy;&amp;rcy;&amp;tcy;&amp;icy;&amp;ncy;&amp;kcy;&amp;icy;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66916">
            <a:off x="6984047" y="2814257"/>
            <a:ext cx="1904868" cy="2873048"/>
          </a:xfrm>
          <a:prstGeom prst="rect">
            <a:avLst/>
          </a:prstGeom>
          <a:noFill/>
        </p:spPr>
      </p:pic>
      <p:pic>
        <p:nvPicPr>
          <p:cNvPr id="9" name="Picture 2" descr="&amp;Kcy;&amp;acy;&amp;rcy;&amp;tcy;&amp;icy;&amp;ncy;&amp;kcy;&amp;icy; &amp;dcy;&amp;iecy;&amp;tcy;&amp;yacy;&amp;mcy; &amp;kcy;&amp;acy;&amp;rcy;&amp;tcy;&amp;icy;&amp;ncy;&amp;kcy;&amp;icy;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66916" flipH="1">
            <a:off x="83345" y="4079289"/>
            <a:ext cx="1134336" cy="219308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20191119_13470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934200" cy="3886200"/>
          </a:xfrm>
        </p:spPr>
      </p:pic>
      <p:pic>
        <p:nvPicPr>
          <p:cNvPr id="9" name="Содержимое 8" descr="20191119_13471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971800" y="3886200"/>
            <a:ext cx="6172200" cy="2971800"/>
          </a:xfr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85800" y="0"/>
            <a:ext cx="7620000" cy="1143000"/>
          </a:xfrm>
        </p:spPr>
        <p:txBody>
          <a:bodyPr/>
          <a:lstStyle/>
          <a:p>
            <a:r>
              <a:rPr lang="ru-RU" dirty="0" smtClean="0"/>
              <a:t>Музыкальный зал</a:t>
            </a:r>
            <a:endParaRPr lang="ru-RU" dirty="0"/>
          </a:p>
        </p:txBody>
      </p:sp>
      <p:pic>
        <p:nvPicPr>
          <p:cNvPr id="10" name="Рисунок 9" descr="20191119_134712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tretch>
            <a:fillRect/>
          </a:stretch>
        </p:blipFill>
        <p:spPr>
          <a:xfrm rot="16200000">
            <a:off x="6057900" y="800100"/>
            <a:ext cx="3962400" cy="2209801"/>
          </a:xfrm>
          <a:prstGeom prst="rect">
            <a:avLst/>
          </a:prstGeom>
        </p:spPr>
      </p:pic>
      <p:pic>
        <p:nvPicPr>
          <p:cNvPr id="11" name="Рисунок 10" descr="IMG-20191115-WA0115.jpg"/>
          <p:cNvPicPr>
            <a:picLocks noChangeAspect="1"/>
          </p:cNvPicPr>
          <p:nvPr/>
        </p:nvPicPr>
        <p:blipFill>
          <a:blip r:embed="rId5"/>
          <a:srcRect t="25178"/>
          <a:stretch>
            <a:fillRect/>
          </a:stretch>
        </p:blipFill>
        <p:spPr>
          <a:xfrm>
            <a:off x="0" y="3886200"/>
            <a:ext cx="2971800" cy="3254434"/>
          </a:xfrm>
          <a:prstGeom prst="rect">
            <a:avLst/>
          </a:prstGeom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Музыкальный зал - СТАЛО</a:t>
            </a:r>
            <a:endParaRPr lang="ru-RU" dirty="0"/>
          </a:p>
        </p:txBody>
      </p:sp>
      <p:pic>
        <p:nvPicPr>
          <p:cNvPr id="10" name="Содержимое 9" descr="20200212_11370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228600" y="1143000"/>
            <a:ext cx="8763000" cy="5486400"/>
          </a:xfrm>
        </p:spPr>
      </p:pic>
      <p:pic>
        <p:nvPicPr>
          <p:cNvPr id="47106" name="Picture 2" descr="&amp;Mcy;&amp;ucy;&amp;zcy;&amp;ycy;&amp;kcy;&amp;acy; &amp;icy; &amp;tcy;&amp;acy;&amp;ncy;&amp;tscy;&amp;ycy; &amp;scy;&amp;mcy;&amp;acy;&amp;jcy;&amp;lcy;&amp;icy;&amp;kcy;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78624" y="990600"/>
            <a:ext cx="1865376" cy="1371600"/>
          </a:xfrm>
          <a:prstGeom prst="rect">
            <a:avLst/>
          </a:prstGeom>
          <a:noFill/>
        </p:spPr>
      </p:pic>
      <p:pic>
        <p:nvPicPr>
          <p:cNvPr id="4" name="Picture 2" descr="&amp;Mcy;&amp;ucy;&amp;zcy;&amp;ycy;&amp;kcy;&amp;acy; &amp;icy; &amp;tcy;&amp;acy;&amp;ncy;&amp;tscy;&amp;ycy; &amp;scy;&amp;mcy;&amp;acy;&amp;jcy;&amp;lcy;&amp;icy;&amp;kcy;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5334000"/>
            <a:ext cx="1865376" cy="13716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20200221_09592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381000" y="1447800"/>
            <a:ext cx="8263467" cy="4648200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Музыкальный зал - СТАЛО</a:t>
            </a:r>
            <a:endParaRPr lang="ru-RU" dirty="0"/>
          </a:p>
        </p:txBody>
      </p:sp>
      <p:pic>
        <p:nvPicPr>
          <p:cNvPr id="47106" name="Picture 2" descr="&amp;Mcy;&amp;ucy;&amp;zcy;&amp;ycy;&amp;kcy;&amp;acy; &amp;icy; &amp;tcy;&amp;acy;&amp;ncy;&amp;tscy;&amp;ycy; &amp;scy;&amp;mcy;&amp;acy;&amp;jcy;&amp;lcy;&amp;icy;&amp;kcy;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38200"/>
            <a:ext cx="1865376" cy="1371600"/>
          </a:xfrm>
          <a:prstGeom prst="rect">
            <a:avLst/>
          </a:prstGeom>
          <a:noFill/>
        </p:spPr>
      </p:pic>
      <p:pic>
        <p:nvPicPr>
          <p:cNvPr id="4" name="Picture 2" descr="&amp;Mcy;&amp;ucy;&amp;zcy;&amp;ycy;&amp;kcy;&amp;acy; &amp;icy; &amp;tcy;&amp;acy;&amp;ncy;&amp;tscy;&amp;ycy; &amp;scy;&amp;mcy;&amp;acy;&amp;jcy;&amp;lcy;&amp;icy;&amp;kcy;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3152" y="5638800"/>
            <a:ext cx="1450848" cy="10668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533400" y="2743200"/>
            <a:ext cx="8229600" cy="3505200"/>
          </a:xfrm>
        </p:spPr>
        <p:txBody>
          <a:bodyPr>
            <a:normAutofit fontScale="82500" lnSpcReduction="20000"/>
          </a:bodyPr>
          <a:lstStyle/>
          <a:p>
            <a:r>
              <a:rPr lang="ru-RU" sz="4000" dirty="0" smtClean="0"/>
              <a:t>Ремонт ясельной группы;</a:t>
            </a:r>
          </a:p>
          <a:p>
            <a:r>
              <a:rPr lang="ru-RU" sz="4000" dirty="0" smtClean="0"/>
              <a:t>Замена электропроводки во всем садике;</a:t>
            </a:r>
          </a:p>
          <a:p>
            <a:r>
              <a:rPr lang="ru-RU" sz="4000" dirty="0" smtClean="0"/>
              <a:t>Замена системы отопления во всем садике;</a:t>
            </a:r>
          </a:p>
          <a:p>
            <a:r>
              <a:rPr lang="ru-RU" sz="4000" dirty="0" smtClean="0"/>
              <a:t>Установка системы </a:t>
            </a:r>
            <a:r>
              <a:rPr lang="ru-RU" sz="4000" dirty="0" err="1" smtClean="0"/>
              <a:t>молниезащиты</a:t>
            </a:r>
            <a:r>
              <a:rPr lang="ru-RU" sz="4000" dirty="0" smtClean="0"/>
              <a:t>;</a:t>
            </a:r>
          </a:p>
          <a:p>
            <a:r>
              <a:rPr lang="ru-RU" sz="4000" dirty="0" smtClean="0"/>
              <a:t>Заменены 4 входные двери.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92362"/>
          </a:xfrm>
        </p:spPr>
        <p:txBody>
          <a:bodyPr>
            <a:normAutofit fontScale="90000"/>
          </a:bodyPr>
          <a:lstStyle/>
          <a:p>
            <a:pPr algn="l"/>
            <a:r>
              <a:rPr lang="ru-RU" sz="4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ФИНАНСИРОВАНИЕ 2019г. </a:t>
            </a:r>
            <a:r>
              <a:rPr lang="ru-RU" sz="4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кап.ремонт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rgbClr val="C00000"/>
                </a:solidFill>
              </a:rPr>
              <a:t>Краевой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бюджет – 3 499 182, 96 </a:t>
            </a:r>
            <a:r>
              <a:rPr lang="ru-RU" b="1" dirty="0" err="1" smtClean="0">
                <a:solidFill>
                  <a:srgbClr val="C00000"/>
                </a:solidFill>
              </a:rPr>
              <a:t>руб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Музыкальный зал</a:t>
            </a:r>
            <a:endParaRPr lang="ru-RU" dirty="0"/>
          </a:p>
        </p:txBody>
      </p:sp>
      <p:pic>
        <p:nvPicPr>
          <p:cNvPr id="9" name="Содержимое 8" descr="20200305_1008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171" t="7682" r="19695" b="8137"/>
          <a:stretch>
            <a:fillRect/>
          </a:stretch>
        </p:blipFill>
        <p:spPr>
          <a:xfrm>
            <a:off x="457200" y="1143000"/>
            <a:ext cx="7086600" cy="4853836"/>
          </a:xfrm>
        </p:spPr>
      </p:pic>
      <p:pic>
        <p:nvPicPr>
          <p:cNvPr id="4" name="Picture 2" descr="&amp;Mcy;&amp;ucy;&amp;zcy;&amp;ycy;&amp;kcy;&amp;acy; &amp;icy; &amp;tcy;&amp;acy;&amp;ncy;&amp;tscy;&amp;ycy; &amp;scy;&amp;mcy;&amp;acy;&amp;jcy;&amp;lcy;&amp;icy;&amp;kcy;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2400"/>
            <a:ext cx="1865376" cy="1371600"/>
          </a:xfrm>
          <a:prstGeom prst="rect">
            <a:avLst/>
          </a:prstGeom>
          <a:noFill/>
        </p:spPr>
      </p:pic>
      <p:pic>
        <p:nvPicPr>
          <p:cNvPr id="47106" name="Picture 2" descr="&amp;Mcy;&amp;ucy;&amp;zcy;&amp;ycy;&amp;kcy;&amp;acy; &amp;icy; &amp;tcy;&amp;acy;&amp;ncy;&amp;tscy;&amp;ycy; &amp;scy;&amp;mcy;&amp;acy;&amp;jcy;&amp;lcy;&amp;icy;&amp;kcy;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4724400"/>
            <a:ext cx="2176272" cy="16002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Музыкальный зал</a:t>
            </a:r>
            <a:endParaRPr lang="ru-RU" dirty="0"/>
          </a:p>
        </p:txBody>
      </p:sp>
      <p:pic>
        <p:nvPicPr>
          <p:cNvPr id="17" name="Содержимое 16" descr="20200305_112103(0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383" r="8330" b="1403"/>
          <a:stretch>
            <a:fillRect/>
          </a:stretch>
        </p:blipFill>
        <p:spPr>
          <a:xfrm>
            <a:off x="762000" y="1143000"/>
            <a:ext cx="7592431" cy="4995862"/>
          </a:xfrm>
        </p:spPr>
      </p:pic>
      <p:pic>
        <p:nvPicPr>
          <p:cNvPr id="47106" name="Picture 2" descr="&amp;Mcy;&amp;ucy;&amp;zcy;&amp;ycy;&amp;kcy;&amp;acy; &amp;icy; &amp;tcy;&amp;acy;&amp;ncy;&amp;tscy;&amp;ycy; &amp;scy;&amp;mcy;&amp;acy;&amp;jcy;&amp;lcy;&amp;icy;&amp;kcy;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1752600"/>
            <a:ext cx="1865376" cy="1371600"/>
          </a:xfrm>
          <a:prstGeom prst="rect">
            <a:avLst/>
          </a:prstGeom>
          <a:noFill/>
        </p:spPr>
      </p:pic>
      <p:pic>
        <p:nvPicPr>
          <p:cNvPr id="4" name="Picture 2" descr="&amp;Mcy;&amp;ucy;&amp;zcy;&amp;ycy;&amp;kcy;&amp;acy; &amp;icy; &amp;tcy;&amp;acy;&amp;ncy;&amp;tscy;&amp;ycy; &amp;scy;&amp;mcy;&amp;acy;&amp;jcy;&amp;lcy;&amp;icy;&amp;kcy;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562600"/>
            <a:ext cx="1761744" cy="12954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IMG-20191011-WA0014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00499" y="0"/>
            <a:ext cx="5143501" cy="6858000"/>
          </a:xfrm>
        </p:spPr>
      </p:pic>
      <p:pic>
        <p:nvPicPr>
          <p:cNvPr id="12" name="Рисунок 11" descr="IMG-20191115-WA004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038600" cy="5384800"/>
          </a:xfrm>
          <a:prstGeom prst="rect">
            <a:avLst/>
          </a:prstGeom>
        </p:spPr>
      </p:pic>
      <p:pic>
        <p:nvPicPr>
          <p:cNvPr id="11" name="Содержимое 10" descr="IMG-20191011-WA0036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t="23684"/>
          <a:stretch>
            <a:fillRect/>
          </a:stretch>
        </p:blipFill>
        <p:spPr>
          <a:xfrm>
            <a:off x="1981200" y="3911600"/>
            <a:ext cx="2895600" cy="2946400"/>
          </a:xfr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724400" y="5715000"/>
            <a:ext cx="4419600" cy="1143000"/>
          </a:xfrm>
        </p:spPr>
        <p:txBody>
          <a:bodyPr/>
          <a:lstStyle/>
          <a:p>
            <a:r>
              <a:rPr lang="ru-RU" sz="4200" dirty="0" smtClean="0"/>
              <a:t>Спортивный зал</a:t>
            </a:r>
            <a:endParaRPr lang="ru-RU" sz="4200" dirty="0"/>
          </a:p>
        </p:txBody>
      </p:sp>
      <p:pic>
        <p:nvPicPr>
          <p:cNvPr id="13" name="Рисунок 12" descr="IMG-20191115-WA00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876800"/>
            <a:ext cx="1981200" cy="1981200"/>
          </a:xfrm>
          <a:prstGeom prst="rect">
            <a:avLst/>
          </a:prstGeom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IMG-20191115-WA0076.jpg"/>
          <p:cNvPicPr>
            <a:picLocks noGrp="1" noChangeAspect="1"/>
          </p:cNvPicPr>
          <p:nvPr>
            <p:ph sz="half" idx="1"/>
          </p:nvPr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0" y="0"/>
            <a:ext cx="5589059" cy="4191794"/>
          </a:xfrm>
        </p:spPr>
      </p:pic>
      <p:pic>
        <p:nvPicPr>
          <p:cNvPr id="9" name="Содержимое 8" descr="IMG-20191115-WA0093.jpg"/>
          <p:cNvPicPr>
            <a:picLocks noGrp="1" noChangeAspect="1"/>
          </p:cNvPicPr>
          <p:nvPr>
            <p:ph sz="half" idx="2"/>
          </p:nvPr>
        </p:nvPicPr>
        <p:blipFill>
          <a:blip r:embed="rId3">
            <a:lum bright="10000"/>
          </a:blip>
          <a:stretch>
            <a:fillRect/>
          </a:stretch>
        </p:blipFill>
        <p:spPr>
          <a:xfrm>
            <a:off x="3810000" y="3048000"/>
            <a:ext cx="5334000" cy="4000500"/>
          </a:xfr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52400" y="5105400"/>
            <a:ext cx="3657600" cy="990600"/>
          </a:xfrm>
        </p:spPr>
        <p:txBody>
          <a:bodyPr/>
          <a:lstStyle/>
          <a:p>
            <a:r>
              <a:rPr lang="ru-RU" sz="3600" dirty="0" smtClean="0"/>
              <a:t>Спортивный зал</a:t>
            </a:r>
            <a:endParaRPr lang="ru-RU" sz="3600" dirty="0"/>
          </a:p>
        </p:txBody>
      </p:sp>
      <p:pic>
        <p:nvPicPr>
          <p:cNvPr id="10" name="Рисунок 9" descr="IMG-20191115-WA0097.jpg"/>
          <p:cNvPicPr>
            <a:picLocks noChangeAspect="1"/>
          </p:cNvPicPr>
          <p:nvPr/>
        </p:nvPicPr>
        <p:blipFill>
          <a:blip r:embed="rId4">
            <a:lum bright="10000"/>
          </a:blip>
          <a:stretch>
            <a:fillRect/>
          </a:stretch>
        </p:blipFill>
        <p:spPr>
          <a:xfrm>
            <a:off x="5588000" y="0"/>
            <a:ext cx="3556000" cy="3048000"/>
          </a:xfrm>
          <a:prstGeom prst="rect">
            <a:avLst/>
          </a:prstGeom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20200213_11102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457200" y="1143000"/>
            <a:ext cx="8452555" cy="4754562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Спортивный зал</a:t>
            </a:r>
            <a:endParaRPr lang="ru-RU" dirty="0"/>
          </a:p>
        </p:txBody>
      </p:sp>
      <p:pic>
        <p:nvPicPr>
          <p:cNvPr id="57348" name="Picture 4" descr="&amp;Zcy;&amp;acy;&amp;jcy;&amp;chcy;&amp;icy;&amp;kcy;&amp;icy; &amp;scy;&amp;mcy;&amp;acy;&amp;jcy;&amp;lcy;&amp;icy;&amp;kcy;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52400" y="4572000"/>
            <a:ext cx="2533652" cy="16002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Спортивный зал</a:t>
            </a:r>
            <a:endParaRPr lang="ru-RU" dirty="0"/>
          </a:p>
        </p:txBody>
      </p:sp>
      <p:pic>
        <p:nvPicPr>
          <p:cNvPr id="8" name="Содержимое 7" descr="20200213_11094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457200" y="1143000"/>
            <a:ext cx="8511823" cy="4787900"/>
          </a:xfrm>
        </p:spPr>
      </p:pic>
      <p:pic>
        <p:nvPicPr>
          <p:cNvPr id="57348" name="Picture 4" descr="&amp;Zcy;&amp;acy;&amp;jcy;&amp;chcy;&amp;icy;&amp;kcy;&amp;icy; &amp;scy;&amp;mcy;&amp;acy;&amp;jcy;&amp;lcy;&amp;icy;&amp;kcy;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477000" y="5638799"/>
            <a:ext cx="1752600" cy="12192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Спортивный зал</a:t>
            </a:r>
            <a:endParaRPr lang="ru-RU" dirty="0"/>
          </a:p>
        </p:txBody>
      </p:sp>
      <p:pic>
        <p:nvPicPr>
          <p:cNvPr id="8" name="Содержимое 7" descr="20200213_1109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066800"/>
            <a:ext cx="8376356" cy="4711700"/>
          </a:xfrm>
        </p:spPr>
      </p:pic>
      <p:pic>
        <p:nvPicPr>
          <p:cNvPr id="57348" name="Picture 4" descr="&amp;Zcy;&amp;acy;&amp;jcy;&amp;chcy;&amp;icy;&amp;kcy;&amp;icy; &amp;scy;&amp;mcy;&amp;acy;&amp;jcy;&amp;lcy;&amp;icy;&amp;kcy;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34715">
            <a:off x="2949808" y="5537981"/>
            <a:ext cx="2133600" cy="12192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10" descr="IMG-20191115-WA0153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090459" y="3067844"/>
            <a:ext cx="5053541" cy="3790156"/>
          </a:xfrm>
        </p:spPr>
      </p:pic>
      <p:pic>
        <p:nvPicPr>
          <p:cNvPr id="12" name="Рисунок 11" descr="IMG-20191115-WA015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0"/>
            <a:ext cx="2362200" cy="3149600"/>
          </a:xfrm>
          <a:prstGeom prst="rect">
            <a:avLst/>
          </a:prstGeom>
        </p:spPr>
      </p:pic>
      <p:pic>
        <p:nvPicPr>
          <p:cNvPr id="7" name="Содержимое 6" descr="20191023_093617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-1"/>
            <a:ext cx="6705600" cy="3771901"/>
          </a:xfrm>
        </p:spPr>
      </p:pic>
      <p:pic>
        <p:nvPicPr>
          <p:cNvPr id="13" name="Рисунок 12" descr="IMG-20191115-WA0157.jpg"/>
          <p:cNvPicPr>
            <a:picLocks noChangeAspect="1"/>
          </p:cNvPicPr>
          <p:nvPr/>
        </p:nvPicPr>
        <p:blipFill>
          <a:blip r:embed="rId5"/>
          <a:srcRect l="23077" b="15385"/>
          <a:stretch>
            <a:fillRect/>
          </a:stretch>
        </p:blipFill>
        <p:spPr>
          <a:xfrm>
            <a:off x="0" y="3733800"/>
            <a:ext cx="4114800" cy="339471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-1143000" y="0"/>
            <a:ext cx="7620000" cy="1143000"/>
          </a:xfrm>
        </p:spPr>
        <p:txBody>
          <a:bodyPr/>
          <a:lstStyle/>
          <a:p>
            <a:r>
              <a:rPr lang="ru-RU" dirty="0" smtClean="0"/>
              <a:t>Кухня</a:t>
            </a:r>
            <a:endParaRPr lang="ru-RU" dirty="0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IMG-20191113-WA0066.jpg"/>
          <p:cNvPicPr>
            <a:picLocks noGrp="1" noChangeAspect="1"/>
          </p:cNvPicPr>
          <p:nvPr>
            <p:ph sz="half" idx="1"/>
          </p:nvPr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-1" y="0"/>
            <a:ext cx="5143501" cy="6858000"/>
          </a:xfrm>
        </p:spPr>
      </p:pic>
      <p:pic>
        <p:nvPicPr>
          <p:cNvPr id="12" name="Содержимое 11" descr="IMG-20200115-WA0052.jpg"/>
          <p:cNvPicPr>
            <a:picLocks noGrp="1" noChangeAspect="1"/>
          </p:cNvPicPr>
          <p:nvPr>
            <p:ph sz="half" idx="2"/>
          </p:nvPr>
        </p:nvPicPr>
        <p:blipFill>
          <a:blip r:embed="rId3">
            <a:lum bright="20000"/>
          </a:blip>
          <a:stretch>
            <a:fillRect/>
          </a:stretch>
        </p:blipFill>
        <p:spPr>
          <a:xfrm>
            <a:off x="4267200" y="0"/>
            <a:ext cx="4876800" cy="6858000"/>
          </a:xfr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-1600200" y="5791200"/>
            <a:ext cx="7620000" cy="1143000"/>
          </a:xfrm>
        </p:spPr>
        <p:txBody>
          <a:bodyPr/>
          <a:lstStyle/>
          <a:p>
            <a:r>
              <a:rPr lang="ru-RU" dirty="0" smtClean="0"/>
              <a:t>Кухня</a:t>
            </a:r>
            <a:endParaRPr lang="ru-RU" dirty="0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20191228_10300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838200" y="990600"/>
            <a:ext cx="8046155" cy="5486400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Кухня</a:t>
            </a:r>
            <a:endParaRPr lang="ru-RU" dirty="0"/>
          </a:p>
        </p:txBody>
      </p:sp>
      <p:pic>
        <p:nvPicPr>
          <p:cNvPr id="45058" name="Picture 2" descr="&amp;Kcy;&amp;acy;&amp;rcy;&amp;tcy;&amp;icy;&amp;ncy;&amp;kcy;&amp;icy; &amp;dcy;&amp;iecy;&amp;tcy;&amp;yacy;&amp;mcy; &amp;kcy;&amp;acy;&amp;rcy;&amp;tcy;&amp;icy;&amp;ncy;&amp;kcy;&amp;icy;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4267200"/>
            <a:ext cx="2895600" cy="246662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57200" y="228600"/>
            <a:ext cx="8229600" cy="2392362"/>
          </a:xfrm>
          <a:prstGeom prst="rect">
            <a:avLst/>
          </a:prstGeom>
        </p:spPr>
        <p:txBody>
          <a:bodyPr rtlCol="0">
            <a:normAutofit fontScale="82500" lnSpcReduction="20000"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ФИНАНСИРОВАНИЕ </a:t>
            </a:r>
            <a:r>
              <a:rPr lang="ru-RU" sz="4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кап.ремонта</a:t>
            </a:r>
            <a: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44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Районный 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b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бюджет –</a:t>
            </a:r>
            <a:b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</a:t>
            </a:r>
          </a:p>
          <a:p>
            <a:pPr lvl="0">
              <a:spcBef>
                <a:spcPct val="0"/>
              </a:spcBef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308</a:t>
            </a:r>
            <a:r>
              <a:rPr kumimoji="0" lang="ru-RU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99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0 </a:t>
            </a:r>
            <a:r>
              <a:rPr kumimoji="0" lang="ru-RU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руб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57200" y="2743200"/>
            <a:ext cx="8077200" cy="3124200"/>
          </a:xfrm>
          <a:prstGeom prst="rect">
            <a:avLst/>
          </a:prstGeom>
        </p:spPr>
        <p:txBody>
          <a:bodyPr>
            <a:normAutofit fontScale="6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Ремонт потолка в средней группе;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Замена системы водоснабжения;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Укладка</a:t>
            </a:r>
            <a:r>
              <a:rPr kumimoji="0" lang="ru-RU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кафеля в прачке и частично в группах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4000" dirty="0" smtClean="0"/>
              <a:t>Установка потолка из </a:t>
            </a:r>
            <a:r>
              <a:rPr lang="ru-RU" sz="4000" dirty="0" err="1" smtClean="0"/>
              <a:t>армстронга</a:t>
            </a:r>
            <a:r>
              <a:rPr lang="ru-RU" sz="4000" dirty="0" smtClean="0"/>
              <a:t> в прачке;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Замена </a:t>
            </a:r>
            <a:r>
              <a:rPr lang="ru-RU" sz="4000" dirty="0" smtClean="0"/>
              <a:t>центральной входной 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двери, соответствующая</a:t>
            </a:r>
            <a:r>
              <a:rPr kumimoji="0" lang="ru-RU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противопожарной безопасности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4000" dirty="0" smtClean="0"/>
              <a:t>Материал для заделки </a:t>
            </a:r>
            <a:r>
              <a:rPr lang="ru-RU" sz="4000" dirty="0" err="1" smtClean="0"/>
              <a:t>штробы</a:t>
            </a:r>
            <a:r>
              <a:rPr lang="ru-RU" sz="4000" dirty="0" smtClean="0"/>
              <a:t> по всему садику.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20191023_09282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718734" y="1718732"/>
            <a:ext cx="7857068" cy="4419602"/>
          </a:xfrm>
        </p:spPr>
      </p:pic>
      <p:pic>
        <p:nvPicPr>
          <p:cNvPr id="9" name="Содержимое 8" descr="20191220_09321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2679699" y="1663702"/>
            <a:ext cx="8128002" cy="4800599"/>
          </a:xfr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-838200" y="0"/>
            <a:ext cx="7620000" cy="1143000"/>
          </a:xfrm>
        </p:spPr>
        <p:txBody>
          <a:bodyPr/>
          <a:lstStyle/>
          <a:p>
            <a:r>
              <a:rPr lang="ru-RU" dirty="0" smtClean="0"/>
              <a:t>Прачка</a:t>
            </a:r>
            <a:endParaRPr lang="ru-RU" dirty="0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20191218_10252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r="19122"/>
          <a:stretch>
            <a:fillRect/>
          </a:stretch>
        </p:blipFill>
        <p:spPr>
          <a:xfrm>
            <a:off x="3581400" y="2989262"/>
            <a:ext cx="5562600" cy="3868738"/>
          </a:xfrm>
        </p:spPr>
      </p:pic>
      <p:pic>
        <p:nvPicPr>
          <p:cNvPr id="9" name="Содержимое 8" descr="IMG-20200115-WA0049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5690659" cy="4267994"/>
          </a:xfrm>
        </p:spPr>
      </p:pic>
      <p:pic>
        <p:nvPicPr>
          <p:cNvPr id="11" name="Рисунок 10" descr="20191226_143704.jpg"/>
          <p:cNvPicPr>
            <a:picLocks noChangeAspect="1"/>
          </p:cNvPicPr>
          <p:nvPr/>
        </p:nvPicPr>
        <p:blipFill>
          <a:blip r:embed="rId4" cstate="print">
            <a:lum bright="20000"/>
          </a:blip>
          <a:srcRect l="21667"/>
          <a:stretch>
            <a:fillRect/>
          </a:stretch>
        </p:blipFill>
        <p:spPr>
          <a:xfrm>
            <a:off x="5111609" y="0"/>
            <a:ext cx="4032391" cy="29718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352800" y="0"/>
            <a:ext cx="7620000" cy="1143000"/>
          </a:xfrm>
        </p:spPr>
        <p:txBody>
          <a:bodyPr/>
          <a:lstStyle/>
          <a:p>
            <a:r>
              <a:rPr lang="ru-RU" dirty="0" smtClean="0"/>
              <a:t>Прачка</a:t>
            </a:r>
            <a:endParaRPr lang="ru-RU" dirty="0"/>
          </a:p>
        </p:txBody>
      </p:sp>
      <p:pic>
        <p:nvPicPr>
          <p:cNvPr id="13" name="Рисунок 12" descr="20200109_154030.jpg"/>
          <p:cNvPicPr>
            <a:picLocks noChangeAspect="1"/>
          </p:cNvPicPr>
          <p:nvPr/>
        </p:nvPicPr>
        <p:blipFill>
          <a:blip r:embed="rId5" cstate="print"/>
          <a:srcRect t="20370" r="35000"/>
          <a:stretch>
            <a:fillRect/>
          </a:stretch>
        </p:blipFill>
        <p:spPr>
          <a:xfrm>
            <a:off x="-1" y="4267200"/>
            <a:ext cx="3759673" cy="2590800"/>
          </a:xfrm>
          <a:prstGeom prst="rect">
            <a:avLst/>
          </a:prstGeom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Прачка</a:t>
            </a:r>
            <a:endParaRPr lang="ru-RU" dirty="0"/>
          </a:p>
        </p:txBody>
      </p:sp>
      <p:pic>
        <p:nvPicPr>
          <p:cNvPr id="9" name="Содержимое 8" descr="20200305_09264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228600" y="1066800"/>
            <a:ext cx="5088466" cy="2862262"/>
          </a:xfrm>
        </p:spPr>
      </p:pic>
      <p:pic>
        <p:nvPicPr>
          <p:cNvPr id="10" name="Рисунок 9" descr="20200305_0927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3886200"/>
            <a:ext cx="4436533" cy="2495550"/>
          </a:xfrm>
          <a:prstGeom prst="rect">
            <a:avLst/>
          </a:prstGeom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20191217_08240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2399" y="0"/>
            <a:ext cx="7044265" cy="3962400"/>
          </a:xfrm>
        </p:spPr>
      </p:pic>
      <p:pic>
        <p:nvPicPr>
          <p:cNvPr id="9" name="Содержимое 8" descr="20191217_08242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971800" y="3505200"/>
            <a:ext cx="6172200" cy="3352800"/>
          </a:xfr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04800" y="0"/>
            <a:ext cx="7620000" cy="1143000"/>
          </a:xfrm>
        </p:spPr>
        <p:txBody>
          <a:bodyPr/>
          <a:lstStyle/>
          <a:p>
            <a:r>
              <a:rPr lang="ru-RU" dirty="0" smtClean="0"/>
              <a:t>Медицинский кабинет</a:t>
            </a:r>
            <a:endParaRPr lang="ru-RU" dirty="0"/>
          </a:p>
        </p:txBody>
      </p:sp>
      <p:pic>
        <p:nvPicPr>
          <p:cNvPr id="10" name="Рисунок 9" descr="20191217_0824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405562" y="766763"/>
            <a:ext cx="3505200" cy="1971675"/>
          </a:xfrm>
          <a:prstGeom prst="rect">
            <a:avLst/>
          </a:prstGeom>
        </p:spPr>
      </p:pic>
      <p:pic>
        <p:nvPicPr>
          <p:cNvPr id="11" name="Рисунок 10" descr="IMG-20200119-WA0013.jpg"/>
          <p:cNvPicPr>
            <a:picLocks noChangeAspect="1"/>
          </p:cNvPicPr>
          <p:nvPr/>
        </p:nvPicPr>
        <p:blipFill>
          <a:blip r:embed="rId5"/>
          <a:srcRect t="22917"/>
          <a:stretch>
            <a:fillRect/>
          </a:stretch>
        </p:blipFill>
        <p:spPr>
          <a:xfrm>
            <a:off x="0" y="3962400"/>
            <a:ext cx="2971800" cy="2971800"/>
          </a:xfrm>
          <a:prstGeom prst="rect">
            <a:avLst/>
          </a:prstGeom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&amp;Acy;&amp;ncy;&amp;gcy;&amp;iecy;&amp;lcy;&amp;ocy;&amp;chcy;&amp;kcy;&amp;icy;, &amp;fcy;&amp;iecy;&amp;icy;, &amp;ecy;&amp;lcy;&amp;softcy;&amp;fcy;&amp;ycy; &amp;kcy;&amp;rcy;&amp;ycy;&amp;lcy;&amp;acy;&amp;tcy;&amp;ycy;&amp;iecy; &amp;scy;&amp;ucy;&amp;shchcy;&amp;iecy;&amp;scy;&amp;tcy;&amp;vcy;&amp;acy; &amp;kcy;&amp;acy;&amp;rcy;&amp;tcy;&amp;icy;&amp;ncy;&amp;kcy;&amp;icy;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48600" y="5589037"/>
            <a:ext cx="1295400" cy="1268963"/>
          </a:xfrm>
          <a:prstGeom prst="rect">
            <a:avLst/>
          </a:prstGeom>
          <a:noFill/>
        </p:spPr>
      </p:pic>
      <p:pic>
        <p:nvPicPr>
          <p:cNvPr id="7" name="Содержимое 6" descr="20200305_092101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20000"/>
          </a:blip>
          <a:stretch>
            <a:fillRect/>
          </a:stretch>
        </p:blipFill>
        <p:spPr>
          <a:xfrm rot="5400000">
            <a:off x="-647700" y="1638300"/>
            <a:ext cx="6096000" cy="3429000"/>
          </a:xfrm>
        </p:spPr>
      </p:pic>
      <p:sp>
        <p:nvSpPr>
          <p:cNvPr id="6" name="Заголовок 7"/>
          <p:cNvSpPr txBox="1">
            <a:spLocks/>
          </p:cNvSpPr>
          <p:nvPr/>
        </p:nvSpPr>
        <p:spPr>
          <a:xfrm>
            <a:off x="4648200" y="2971800"/>
            <a:ext cx="4495800" cy="1295400"/>
          </a:xfrm>
          <a:prstGeom prst="rect">
            <a:avLst/>
          </a:prstGeom>
        </p:spPr>
        <p:txBody>
          <a:bodyPr rtlCol="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Медицинский кабинет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20191218_10253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632200" y="1092200"/>
            <a:ext cx="6908799" cy="4724400"/>
          </a:xfrm>
        </p:spPr>
      </p:pic>
      <p:pic>
        <p:nvPicPr>
          <p:cNvPr id="7" name="Содержимое 6" descr="IMG-20191028-WA0037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4743451" cy="7010400"/>
          </a:xfr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-152400" y="381000"/>
            <a:ext cx="7620000" cy="1143000"/>
          </a:xfrm>
        </p:spPr>
        <p:txBody>
          <a:bodyPr/>
          <a:lstStyle/>
          <a:p>
            <a:r>
              <a:rPr lang="ru-RU" dirty="0" smtClean="0"/>
              <a:t>Туалет</a:t>
            </a:r>
            <a:endParaRPr lang="ru-RU" dirty="0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514600" y="152400"/>
            <a:ext cx="7620000" cy="1143000"/>
          </a:xfrm>
        </p:spPr>
        <p:txBody>
          <a:bodyPr/>
          <a:lstStyle/>
          <a:p>
            <a:r>
              <a:rPr lang="ru-RU" dirty="0" smtClean="0"/>
              <a:t>Туалет</a:t>
            </a:r>
            <a:endParaRPr lang="ru-RU" dirty="0"/>
          </a:p>
        </p:txBody>
      </p:sp>
      <p:pic>
        <p:nvPicPr>
          <p:cNvPr id="9" name="Содержимое 8" descr="IMG-20200115-WA0023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00600" y="1447800"/>
            <a:ext cx="4038600" cy="4525963"/>
          </a:xfrm>
        </p:spPr>
      </p:pic>
      <p:pic>
        <p:nvPicPr>
          <p:cNvPr id="10" name="Содержимое 9" descr="IMG-20191228-WA0024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8600" y="228600"/>
            <a:ext cx="4267200" cy="6095999"/>
          </a:xfrm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&amp;Acy;&amp;ncy;&amp;gcy;&amp;iecy;&amp;lcy;&amp;ocy;&amp;chcy;&amp;kcy;&amp;icy;, &amp;fcy;&amp;iecy;&amp;icy;, &amp;ecy;&amp;lcy;&amp;softcy;&amp;fcy;&amp;ycy; &amp;kcy;&amp;rcy;&amp;ycy;&amp;lcy;&amp;acy;&amp;tcy;&amp;ycy;&amp;iecy; &amp;scy;&amp;ucy;&amp;shchcy;&amp;iecy;&amp;scy;&amp;tcy;&amp;vcy;&amp;acy; &amp;kcy;&amp;acy;&amp;rcy;&amp;tcy;&amp;icy;&amp;ncy;&amp;kcy;&amp;icy;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48600" y="5589037"/>
            <a:ext cx="1295400" cy="1268963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43000" y="228600"/>
            <a:ext cx="6553200" cy="1143000"/>
          </a:xfrm>
        </p:spPr>
        <p:txBody>
          <a:bodyPr/>
          <a:lstStyle/>
          <a:p>
            <a:r>
              <a:rPr lang="ru-RU" dirty="0" smtClean="0"/>
              <a:t>Туалет</a:t>
            </a:r>
            <a:endParaRPr lang="ru-RU" dirty="0"/>
          </a:p>
        </p:txBody>
      </p:sp>
      <p:pic>
        <p:nvPicPr>
          <p:cNvPr id="6" name="Содержимое 5" descr="20200305_09274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2163233" y="1570567"/>
            <a:ext cx="4741333" cy="3886200"/>
          </a:xfrm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200305_0921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8218"/>
          <a:stretch>
            <a:fillRect/>
          </a:stretch>
        </p:blipFill>
        <p:spPr>
          <a:xfrm>
            <a:off x="381000" y="1143000"/>
            <a:ext cx="6461478" cy="5063372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«Зеленый уголок»</a:t>
            </a:r>
            <a:endParaRPr lang="ru-RU" dirty="0"/>
          </a:p>
        </p:txBody>
      </p:sp>
      <p:pic>
        <p:nvPicPr>
          <p:cNvPr id="3" name="Picture 2" descr="&amp;Rcy;&amp;ocy;&amp;mcy;&amp;acy;&amp;shcy;&amp;kcy;&amp;icy; &amp;scy;&amp;mcy;&amp;acy;&amp;jcy;&amp;lcy;&amp;icy;&amp;k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4367783"/>
            <a:ext cx="3276600" cy="249021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&amp;Kcy;&amp;acy;&amp;rcy;&amp;tcy;&amp;icy;&amp;ncy;&amp;kcy;&amp;icy; &amp;dcy;&amp;iecy;&amp;tcy;&amp;yacy;&amp;mcy; &amp;kcy;&amp;acy;&amp;rcy;&amp;tcy;&amp;icy;&amp;ncy;&amp;kcy;&amp;icy;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3200400"/>
            <a:ext cx="2590800" cy="263833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5800" y="2286000"/>
            <a:ext cx="8229600" cy="1143000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2286000"/>
            <a:ext cx="8001000" cy="434340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Заливка стяжки в туалетных комнатах трех групп – 52 м2;</a:t>
            </a:r>
          </a:p>
          <a:p>
            <a:r>
              <a:rPr lang="ru-RU" dirty="0" smtClean="0"/>
              <a:t>Капитальный ремонт пола в спортивном зале -  68 м2: половая рейка, плинтус, золотые руки специалистов;</a:t>
            </a:r>
          </a:p>
          <a:p>
            <a:r>
              <a:rPr lang="ru-RU" dirty="0" smtClean="0"/>
              <a:t>Замена пола в столовой: заливка основания, укладка плитки, работа специалистов – 24 м2, установка плит ПВХ – 34 м2;</a:t>
            </a:r>
          </a:p>
          <a:p>
            <a:r>
              <a:rPr lang="ru-RU" dirty="0" smtClean="0"/>
              <a:t>Предоставлены строительные материалы: ДСП – 6,7 м3, плинтус -  500 </a:t>
            </a:r>
            <a:r>
              <a:rPr lang="ru-RU" dirty="0" err="1" smtClean="0"/>
              <a:t>пог</a:t>
            </a:r>
            <a:r>
              <a:rPr lang="ru-RU" dirty="0" smtClean="0"/>
              <a:t> м., краска эмаль – 160 кг </a:t>
            </a:r>
            <a:r>
              <a:rPr lang="ru-RU" dirty="0" err="1" smtClean="0"/>
              <a:t>водоэмульсионка</a:t>
            </a:r>
            <a:r>
              <a:rPr lang="ru-RU" dirty="0" smtClean="0"/>
              <a:t> – 300 кг ;</a:t>
            </a:r>
          </a:p>
          <a:p>
            <a:r>
              <a:rPr lang="ru-RU" dirty="0" smtClean="0"/>
              <a:t>Уборка территории от снега и вывоз  строительного мусора;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28600" y="152400"/>
            <a:ext cx="8153400" cy="2057400"/>
          </a:xfrm>
          <a:prstGeom prst="rect">
            <a:avLst/>
          </a:prstGeom>
        </p:spPr>
        <p:txBody>
          <a:bodyPr rtlCol="0">
            <a:normAutofit fontScale="67500" lnSpcReduction="20000"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СПОНСОРСКАЯ ПОМОЩЬ - </a:t>
            </a:r>
            <a:r>
              <a:rPr lang="ru-RU" sz="4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кап.ремонт</a:t>
            </a: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ООО «</a:t>
            </a:r>
            <a:r>
              <a:rPr lang="ru-RU" sz="4400" b="1" dirty="0" err="1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Алтай-Форест</a:t>
            </a:r>
            <a:r>
              <a:rPr lang="ru-RU" sz="44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» 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b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130</a:t>
            </a:r>
            <a:r>
              <a:rPr kumimoji="0" lang="ru-RU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000 руб</a:t>
            </a:r>
            <a:r>
              <a:rPr kumimoji="0" lang="ru-RU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материалы</a:t>
            </a:r>
            <a:endParaRPr kumimoji="0" lang="ru-RU" sz="3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lmSchAward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ids Zon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tf10251285</Template>
  <TotalTime>1765</TotalTime>
  <Words>465</Words>
  <PresentationFormat>Экран (4:3)</PresentationFormat>
  <Paragraphs>123</Paragraphs>
  <Slides>89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89</vt:i4>
      </vt:variant>
    </vt:vector>
  </HeadingPairs>
  <TitlesOfParts>
    <vt:vector size="90" baseType="lpstr">
      <vt:lpstr>ElmSchAward</vt:lpstr>
      <vt:lpstr>Создание условий в  СП «Ларичихинский детский сад»,  в соответствии с ФГОС ДО: развивающая предметно-пространственная среда и укрепление материальной базы    </vt:lpstr>
      <vt:lpstr>ФИНАНСИРОВАНИЕ  2018г. кап ремонт  Краевой бюджет –                     2 692 321,21 руб</vt:lpstr>
      <vt:lpstr>Было</vt:lpstr>
      <vt:lpstr>Замена окон на пластиковые</vt:lpstr>
      <vt:lpstr>Слайд 5</vt:lpstr>
      <vt:lpstr>Ремонт крыши</vt:lpstr>
      <vt:lpstr>ФИНАНСИРОВАНИЕ 2019г. кап.ремонт Краевой  бюджет – 3 499 182, 96 руб</vt:lpstr>
      <vt:lpstr>Слайд 8</vt:lpstr>
      <vt:lpstr>Слайд 9</vt:lpstr>
      <vt:lpstr>Слайд 10</vt:lpstr>
      <vt:lpstr>Ясельная группа</vt:lpstr>
      <vt:lpstr>Ясельная группа</vt:lpstr>
      <vt:lpstr>Ясельная группа</vt:lpstr>
      <vt:lpstr>Ясельная группа</vt:lpstr>
      <vt:lpstr>Ясельная группа</vt:lpstr>
      <vt:lpstr>Ясельная группа</vt:lpstr>
      <vt:lpstr>Слайд 17</vt:lpstr>
      <vt:lpstr>Слайд 18</vt:lpstr>
      <vt:lpstr>Слайд 19</vt:lpstr>
      <vt:lpstr>Младшая группа</vt:lpstr>
      <vt:lpstr>Младшая группа</vt:lpstr>
      <vt:lpstr>Младшая группа</vt:lpstr>
      <vt:lpstr>Младшая группа</vt:lpstr>
      <vt:lpstr>Младшая  группа</vt:lpstr>
      <vt:lpstr>Младшая группа -СТАЛО</vt:lpstr>
      <vt:lpstr>Младшая группа -СТАЛО</vt:lpstr>
      <vt:lpstr>Младшая группа -СТАЛО</vt:lpstr>
      <vt:lpstr>Средняя группа</vt:lpstr>
      <vt:lpstr>Средняя группа</vt:lpstr>
      <vt:lpstr>Средняя группа</vt:lpstr>
      <vt:lpstr>Средняя группа</vt:lpstr>
      <vt:lpstr>Средняя группа</vt:lpstr>
      <vt:lpstr>Средняя группа -СТАЛО</vt:lpstr>
      <vt:lpstr>Средняя группа -СТАЛО</vt:lpstr>
      <vt:lpstr>Средняя группа -СТАЛО</vt:lpstr>
      <vt:lpstr>Старшая группа</vt:lpstr>
      <vt:lpstr>Старшая группа</vt:lpstr>
      <vt:lpstr>Старшая группа</vt:lpstr>
      <vt:lpstr>Старшая группа</vt:lpstr>
      <vt:lpstr>Старшая группа</vt:lpstr>
      <vt:lpstr>Старшая группа</vt:lpstr>
      <vt:lpstr>Старшая группа</vt:lpstr>
      <vt:lpstr>Старшая группа</vt:lpstr>
      <vt:lpstr>Старшая и средняя группа -приемная</vt:lpstr>
      <vt:lpstr>Старшая группа – СТАЛО</vt:lpstr>
      <vt:lpstr>Старшая группа -СТАЛО</vt:lpstr>
      <vt:lpstr>Старшая группа -СТАЛО</vt:lpstr>
      <vt:lpstr>Старшая группа -СТАЛО</vt:lpstr>
      <vt:lpstr>Подготовительная группа</vt:lpstr>
      <vt:lpstr>Подготовительная группа</vt:lpstr>
      <vt:lpstr>Подготовительная группа</vt:lpstr>
      <vt:lpstr>Подготовительная группа</vt:lpstr>
      <vt:lpstr>Подготовительная группа</vt:lpstr>
      <vt:lpstr>Подготовительная группа</vt:lpstr>
      <vt:lpstr>Подготовительная группа - СТАЛО</vt:lpstr>
      <vt:lpstr>Подготовительная группа - СТАЛО</vt:lpstr>
      <vt:lpstr>Подготовительная группа - СТАЛО</vt:lpstr>
      <vt:lpstr>Подготовительная группа - СТАЛО</vt:lpstr>
      <vt:lpstr>Подготовительная группа - СТАЛО</vt:lpstr>
      <vt:lpstr>Замена дверей</vt:lpstr>
      <vt:lpstr>Слайд 61</vt:lpstr>
      <vt:lpstr>Слайд 62</vt:lpstr>
      <vt:lpstr>Лестница</vt:lpstr>
      <vt:lpstr>Слайд 64</vt:lpstr>
      <vt:lpstr>Слайд 65</vt:lpstr>
      <vt:lpstr>Лестница - СТАЛО</vt:lpstr>
      <vt:lpstr>Музыкальный зал</vt:lpstr>
      <vt:lpstr>Музыкальный зал - СТАЛО</vt:lpstr>
      <vt:lpstr>Музыкальный зал - СТАЛО</vt:lpstr>
      <vt:lpstr>Музыкальный зал</vt:lpstr>
      <vt:lpstr>Музыкальный зал</vt:lpstr>
      <vt:lpstr>Спортивный зал</vt:lpstr>
      <vt:lpstr>Спортивный зал</vt:lpstr>
      <vt:lpstr>Спортивный зал</vt:lpstr>
      <vt:lpstr>Спортивный зал</vt:lpstr>
      <vt:lpstr>Спортивный зал</vt:lpstr>
      <vt:lpstr>Кухня</vt:lpstr>
      <vt:lpstr>Кухня</vt:lpstr>
      <vt:lpstr>Кухня</vt:lpstr>
      <vt:lpstr>Прачка</vt:lpstr>
      <vt:lpstr>Прачка</vt:lpstr>
      <vt:lpstr>Прачка</vt:lpstr>
      <vt:lpstr>Медицинский кабинет</vt:lpstr>
      <vt:lpstr>Слайд 84</vt:lpstr>
      <vt:lpstr>Туалет</vt:lpstr>
      <vt:lpstr>Туалет</vt:lpstr>
      <vt:lpstr>Туалет</vt:lpstr>
      <vt:lpstr>«Зеленый уголок»</vt:lpstr>
      <vt:lpstr>Спасибо за внимание!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Пользователь Windows</cp:lastModifiedBy>
  <cp:revision>204</cp:revision>
  <dcterms:created xsi:type="dcterms:W3CDTF">2017-05-15T05:43:55Z</dcterms:created>
  <dcterms:modified xsi:type="dcterms:W3CDTF">2023-05-18T07:21:54Z</dcterms:modified>
</cp:coreProperties>
</file>